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52"/>
  </p:notesMasterIdLst>
  <p:sldIdLst>
    <p:sldId id="256" r:id="rId2"/>
    <p:sldId id="271" r:id="rId3"/>
    <p:sldId id="268" r:id="rId4"/>
    <p:sldId id="269" r:id="rId5"/>
    <p:sldId id="257" r:id="rId6"/>
    <p:sldId id="270" r:id="rId7"/>
    <p:sldId id="258" r:id="rId8"/>
    <p:sldId id="259" r:id="rId9"/>
    <p:sldId id="260" r:id="rId10"/>
    <p:sldId id="261" r:id="rId11"/>
    <p:sldId id="262" r:id="rId12"/>
    <p:sldId id="263" r:id="rId13"/>
    <p:sldId id="264" r:id="rId14"/>
    <p:sldId id="265" r:id="rId15"/>
    <p:sldId id="266" r:id="rId16"/>
    <p:sldId id="267"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305" r:id="rId41"/>
    <p:sldId id="295" r:id="rId42"/>
    <p:sldId id="296" r:id="rId43"/>
    <p:sldId id="297" r:id="rId44"/>
    <p:sldId id="298" r:id="rId45"/>
    <p:sldId id="299" r:id="rId46"/>
    <p:sldId id="300" r:id="rId47"/>
    <p:sldId id="304" r:id="rId48"/>
    <p:sldId id="301" r:id="rId49"/>
    <p:sldId id="302" r:id="rId50"/>
    <p:sldId id="303"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3"/>
    <p:restoredTop sz="94710"/>
  </p:normalViewPr>
  <p:slideViewPr>
    <p:cSldViewPr snapToGrid="0">
      <p:cViewPr varScale="1">
        <p:scale>
          <a:sx n="106" d="100"/>
          <a:sy n="106" d="100"/>
        </p:scale>
        <p:origin x="10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8C289-BB48-084A-8610-6900F588416A}" type="datetimeFigureOut">
              <a:rPr lang="en-US" smtClean="0"/>
              <a:t>2024-10-14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619AD-89A0-6740-BB02-56904B049B94}" type="slidenum">
              <a:rPr lang="en-US" smtClean="0"/>
              <a:t>‹#›</a:t>
            </a:fld>
            <a:endParaRPr lang="en-US"/>
          </a:p>
        </p:txBody>
      </p:sp>
    </p:spTree>
    <p:extLst>
      <p:ext uri="{BB962C8B-B14F-4D97-AF65-F5344CB8AC3E}">
        <p14:creationId xmlns:p14="http://schemas.microsoft.com/office/powerpoint/2010/main" val="265037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LmdlbqMtyhpjPfbnrkUtopiaStd"/>
              </a:rPr>
              <a:t>The Gartner “Hype Cycle for Emerging Technologies” in 2017 placed machine learning in the peak of inflated expectations, with 5 to 10 years before plateau. </a:t>
            </a:r>
            <a:endParaRPr lang="en-US" dirty="0"/>
          </a:p>
          <a:p>
            <a:endParaRPr lang="en-US" dirty="0"/>
          </a:p>
        </p:txBody>
      </p:sp>
      <p:sp>
        <p:nvSpPr>
          <p:cNvPr id="4" name="Slide Number Placeholder 3"/>
          <p:cNvSpPr>
            <a:spLocks noGrp="1"/>
          </p:cNvSpPr>
          <p:nvPr>
            <p:ph type="sldNum" sz="quarter" idx="5"/>
          </p:nvPr>
        </p:nvSpPr>
        <p:spPr/>
        <p:txBody>
          <a:bodyPr/>
          <a:lstStyle/>
          <a:p>
            <a:fld id="{F7E619AD-89A0-6740-BB02-56904B049B94}" type="slidenum">
              <a:rPr lang="en-US" smtClean="0"/>
              <a:t>13</a:t>
            </a:fld>
            <a:endParaRPr lang="en-US"/>
          </a:p>
        </p:txBody>
      </p:sp>
    </p:spTree>
    <p:extLst>
      <p:ext uri="{BB962C8B-B14F-4D97-AF65-F5344CB8AC3E}">
        <p14:creationId xmlns:p14="http://schemas.microsoft.com/office/powerpoint/2010/main" val="136283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7FF8F94-817B-D941-9818-C65987CBEF3B}" type="datetimeFigureOut">
              <a:rPr lang="en-US" smtClean="0"/>
              <a:t>2024-10-14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76C695D5-DB41-AD48-86BA-A5C7A16E354C}"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743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F8F94-817B-D941-9818-C65987CBEF3B}" type="datetimeFigureOut">
              <a:rPr lang="en-US" smtClean="0"/>
              <a:t>2024-10-14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695D5-DB41-AD48-86BA-A5C7A16E354C}" type="slidenum">
              <a:rPr lang="en-US" smtClean="0"/>
              <a:t>‹#›</a:t>
            </a:fld>
            <a:endParaRPr lang="en-US"/>
          </a:p>
        </p:txBody>
      </p:sp>
    </p:spTree>
    <p:extLst>
      <p:ext uri="{BB962C8B-B14F-4D97-AF65-F5344CB8AC3E}">
        <p14:creationId xmlns:p14="http://schemas.microsoft.com/office/powerpoint/2010/main" val="172099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F8F94-817B-D941-9818-C65987CBEF3B}" type="datetimeFigureOut">
              <a:rPr lang="en-US" smtClean="0"/>
              <a:t>2024-10-14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695D5-DB41-AD48-86BA-A5C7A16E354C}" type="slidenum">
              <a:rPr lang="en-US" smtClean="0"/>
              <a:t>‹#›</a:t>
            </a:fld>
            <a:endParaRPr lang="en-US"/>
          </a:p>
        </p:txBody>
      </p:sp>
    </p:spTree>
    <p:extLst>
      <p:ext uri="{BB962C8B-B14F-4D97-AF65-F5344CB8AC3E}">
        <p14:creationId xmlns:p14="http://schemas.microsoft.com/office/powerpoint/2010/main" val="62126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FF8F94-817B-D941-9818-C65987CBEF3B}" type="datetimeFigureOut">
              <a:rPr lang="en-US" smtClean="0"/>
              <a:t>2024-10-14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695D5-DB41-AD48-86BA-A5C7A16E354C}" type="slidenum">
              <a:rPr lang="en-US" smtClean="0"/>
              <a:t>‹#›</a:t>
            </a:fld>
            <a:endParaRPr lang="en-US"/>
          </a:p>
        </p:txBody>
      </p:sp>
    </p:spTree>
    <p:extLst>
      <p:ext uri="{BB962C8B-B14F-4D97-AF65-F5344CB8AC3E}">
        <p14:creationId xmlns:p14="http://schemas.microsoft.com/office/powerpoint/2010/main" val="2371201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7FF8F94-817B-D941-9818-C65987CBEF3B}" type="datetimeFigureOut">
              <a:rPr lang="en-US" smtClean="0"/>
              <a:t>2024-10-14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76C695D5-DB41-AD48-86BA-A5C7A16E354C}"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74048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FF8F94-817B-D941-9818-C65987CBEF3B}" type="datetimeFigureOut">
              <a:rPr lang="en-US" smtClean="0"/>
              <a:t>2024-10-14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695D5-DB41-AD48-86BA-A5C7A16E354C}" type="slidenum">
              <a:rPr lang="en-US" smtClean="0"/>
              <a:t>‹#›</a:t>
            </a:fld>
            <a:endParaRPr lang="en-US"/>
          </a:p>
        </p:txBody>
      </p:sp>
    </p:spTree>
    <p:extLst>
      <p:ext uri="{BB962C8B-B14F-4D97-AF65-F5344CB8AC3E}">
        <p14:creationId xmlns:p14="http://schemas.microsoft.com/office/powerpoint/2010/main" val="388530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FF8F94-817B-D941-9818-C65987CBEF3B}" type="datetimeFigureOut">
              <a:rPr lang="en-US" smtClean="0"/>
              <a:t>2024-10-14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695D5-DB41-AD48-86BA-A5C7A16E354C}" type="slidenum">
              <a:rPr lang="en-US" smtClean="0"/>
              <a:t>‹#›</a:t>
            </a:fld>
            <a:endParaRPr lang="en-US"/>
          </a:p>
        </p:txBody>
      </p:sp>
    </p:spTree>
    <p:extLst>
      <p:ext uri="{BB962C8B-B14F-4D97-AF65-F5344CB8AC3E}">
        <p14:creationId xmlns:p14="http://schemas.microsoft.com/office/powerpoint/2010/main" val="361304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FF8F94-817B-D941-9818-C65987CBEF3B}" type="datetimeFigureOut">
              <a:rPr lang="en-US" smtClean="0"/>
              <a:t>2024-10-14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695D5-DB41-AD48-86BA-A5C7A16E354C}" type="slidenum">
              <a:rPr lang="en-US" smtClean="0"/>
              <a:t>‹#›</a:t>
            </a:fld>
            <a:endParaRPr lang="en-US"/>
          </a:p>
        </p:txBody>
      </p:sp>
    </p:spTree>
    <p:extLst>
      <p:ext uri="{BB962C8B-B14F-4D97-AF65-F5344CB8AC3E}">
        <p14:creationId xmlns:p14="http://schemas.microsoft.com/office/powerpoint/2010/main" val="244287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F8F94-817B-D941-9818-C65987CBEF3B}" type="datetimeFigureOut">
              <a:rPr lang="en-US" smtClean="0"/>
              <a:t>2024-10-14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695D5-DB41-AD48-86BA-A5C7A16E354C}" type="slidenum">
              <a:rPr lang="en-US" smtClean="0"/>
              <a:t>‹#›</a:t>
            </a:fld>
            <a:endParaRPr lang="en-US"/>
          </a:p>
        </p:txBody>
      </p:sp>
    </p:spTree>
    <p:extLst>
      <p:ext uri="{BB962C8B-B14F-4D97-AF65-F5344CB8AC3E}">
        <p14:creationId xmlns:p14="http://schemas.microsoft.com/office/powerpoint/2010/main" val="402377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7FF8F94-817B-D941-9818-C65987CBEF3B}" type="datetimeFigureOut">
              <a:rPr lang="en-US" smtClean="0"/>
              <a:t>2024-10-14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6C695D5-DB41-AD48-86BA-A5C7A16E354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695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7FF8F94-817B-D941-9818-C65987CBEF3B}" type="datetimeFigureOut">
              <a:rPr lang="en-US" smtClean="0"/>
              <a:t>2024-10-14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6C695D5-DB41-AD48-86BA-A5C7A16E354C}"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880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7FF8F94-817B-D941-9818-C65987CBEF3B}" type="datetimeFigureOut">
              <a:rPr lang="en-US" smtClean="0"/>
              <a:t>2024-10-14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76C695D5-DB41-AD48-86BA-A5C7A16E354C}"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990479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26AFE-EA48-6E4D-9024-54455A67F87E}"/>
              </a:ext>
            </a:extLst>
          </p:cNvPr>
          <p:cNvSpPr>
            <a:spLocks noGrp="1"/>
          </p:cNvSpPr>
          <p:nvPr>
            <p:ph type="ctrTitle"/>
          </p:nvPr>
        </p:nvSpPr>
        <p:spPr>
          <a:xfrm>
            <a:off x="1915128" y="2392303"/>
            <a:ext cx="8361229" cy="2098226"/>
          </a:xfrm>
        </p:spPr>
        <p:txBody>
          <a:bodyPr/>
          <a:lstStyle/>
          <a:p>
            <a:r>
              <a:rPr lang="en-US" dirty="0"/>
              <a:t>Machine</a:t>
            </a:r>
            <a:br>
              <a:rPr lang="en-US" dirty="0"/>
            </a:br>
            <a:r>
              <a:rPr lang="en-US" dirty="0"/>
              <a:t>Learning and</a:t>
            </a:r>
            <a:br>
              <a:rPr lang="en-US" dirty="0"/>
            </a:br>
            <a:r>
              <a:rPr lang="en-US" dirty="0"/>
              <a:t>AI for Healthcare</a:t>
            </a:r>
          </a:p>
        </p:txBody>
      </p:sp>
      <p:sp>
        <p:nvSpPr>
          <p:cNvPr id="3" name="Subtitle 2">
            <a:extLst>
              <a:ext uri="{FF2B5EF4-FFF2-40B4-BE49-F238E27FC236}">
                <a16:creationId xmlns:a16="http://schemas.microsoft.com/office/drawing/2014/main" id="{FDA08E50-40FD-022E-4B5C-71820EFF2867}"/>
              </a:ext>
            </a:extLst>
          </p:cNvPr>
          <p:cNvSpPr>
            <a:spLocks noGrp="1"/>
          </p:cNvSpPr>
          <p:nvPr>
            <p:ph type="subTitle" idx="1"/>
          </p:nvPr>
        </p:nvSpPr>
        <p:spPr>
          <a:xfrm>
            <a:off x="2679906" y="4560128"/>
            <a:ext cx="6831673" cy="1086237"/>
          </a:xfrm>
        </p:spPr>
        <p:txBody>
          <a:bodyPr/>
          <a:lstStyle/>
          <a:p>
            <a:r>
              <a:rPr lang="en-US" dirty="0"/>
              <a:t>By Arjun Panesar</a:t>
            </a:r>
          </a:p>
        </p:txBody>
      </p:sp>
    </p:spTree>
    <p:extLst>
      <p:ext uri="{BB962C8B-B14F-4D97-AF65-F5344CB8AC3E}">
        <p14:creationId xmlns:p14="http://schemas.microsoft.com/office/powerpoint/2010/main" val="1806817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FB7F-C5BB-A219-28DC-01DF98D5A5AF}"/>
              </a:ext>
            </a:extLst>
          </p:cNvPr>
          <p:cNvSpPr>
            <a:spLocks noGrp="1"/>
          </p:cNvSpPr>
          <p:nvPr>
            <p:ph type="title"/>
          </p:nvPr>
        </p:nvSpPr>
        <p:spPr/>
        <p:txBody>
          <a:bodyPr/>
          <a:lstStyle/>
          <a:p>
            <a:r>
              <a:rPr lang="en-US" dirty="0"/>
              <a:t>The truth of AI</a:t>
            </a:r>
          </a:p>
        </p:txBody>
      </p:sp>
      <p:sp>
        <p:nvSpPr>
          <p:cNvPr id="3" name="Content Placeholder 2">
            <a:extLst>
              <a:ext uri="{FF2B5EF4-FFF2-40B4-BE49-F238E27FC236}">
                <a16:creationId xmlns:a16="http://schemas.microsoft.com/office/drawing/2014/main" id="{68E1B936-0DAA-76F1-F71B-B82FE4424FAF}"/>
              </a:ext>
            </a:extLst>
          </p:cNvPr>
          <p:cNvSpPr>
            <a:spLocks noGrp="1"/>
          </p:cNvSpPr>
          <p:nvPr>
            <p:ph idx="1"/>
          </p:nvPr>
        </p:nvSpPr>
        <p:spPr/>
        <p:txBody>
          <a:bodyPr/>
          <a:lstStyle/>
          <a:p>
            <a:r>
              <a:rPr lang="en-US" dirty="0"/>
              <a:t>The truth is that AI, at its core, is merely programming</a:t>
            </a:r>
          </a:p>
        </p:txBody>
      </p:sp>
    </p:spTree>
    <p:extLst>
      <p:ext uri="{BB962C8B-B14F-4D97-AF65-F5344CB8AC3E}">
        <p14:creationId xmlns:p14="http://schemas.microsoft.com/office/powerpoint/2010/main" val="2129701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54E5-49DF-0DAB-1618-0DD03077EACD}"/>
              </a:ext>
            </a:extLst>
          </p:cNvPr>
          <p:cNvSpPr>
            <a:spLocks noGrp="1"/>
          </p:cNvSpPr>
          <p:nvPr>
            <p:ph type="title"/>
          </p:nvPr>
        </p:nvSpPr>
        <p:spPr/>
        <p:txBody>
          <a:bodyPr>
            <a:normAutofit/>
          </a:bodyPr>
          <a:lstStyle/>
          <a:p>
            <a:r>
              <a:rPr lang="en-US" dirty="0"/>
              <a:t>Why has AI become more popular and practical now?</a:t>
            </a:r>
          </a:p>
        </p:txBody>
      </p:sp>
      <p:sp>
        <p:nvSpPr>
          <p:cNvPr id="3" name="Content Placeholder 2">
            <a:extLst>
              <a:ext uri="{FF2B5EF4-FFF2-40B4-BE49-F238E27FC236}">
                <a16:creationId xmlns:a16="http://schemas.microsoft.com/office/drawing/2014/main" id="{A6BDAF7C-9FCE-E5C5-14CC-20CCF0E2B59B}"/>
              </a:ext>
            </a:extLst>
          </p:cNvPr>
          <p:cNvSpPr>
            <a:spLocks noGrp="1"/>
          </p:cNvSpPr>
          <p:nvPr>
            <p:ph idx="1"/>
          </p:nvPr>
        </p:nvSpPr>
        <p:spPr/>
        <p:txBody>
          <a:bodyPr/>
          <a:lstStyle/>
          <a:p>
            <a:r>
              <a:rPr lang="en-US" dirty="0"/>
              <a:t>Explosion of data </a:t>
            </a:r>
          </a:p>
          <a:p>
            <a:pPr lvl="1"/>
            <a:r>
              <a:rPr lang="en-US" dirty="0"/>
              <a:t>It was estimated by IBM in 2011 that 90% of global data had been created in the preceding 2 years.</a:t>
            </a:r>
          </a:p>
          <a:p>
            <a:pPr lvl="1"/>
            <a:r>
              <a:rPr lang="en-US" dirty="0"/>
              <a:t>It is estimated that there will be 150 billion networked measuring sensors in the next decade—which is 20 times the global population. (IOT)</a:t>
            </a:r>
          </a:p>
          <a:p>
            <a:r>
              <a:rPr lang="en-US" dirty="0"/>
              <a:t>Cheaper/more powerful computers</a:t>
            </a:r>
          </a:p>
        </p:txBody>
      </p:sp>
    </p:spTree>
    <p:extLst>
      <p:ext uri="{BB962C8B-B14F-4D97-AF65-F5344CB8AC3E}">
        <p14:creationId xmlns:p14="http://schemas.microsoft.com/office/powerpoint/2010/main" val="701480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ACCED-7947-305A-90FC-24742BF1652E}"/>
              </a:ext>
            </a:extLst>
          </p:cNvPr>
          <p:cNvSpPr>
            <a:spLocks noGrp="1"/>
          </p:cNvSpPr>
          <p:nvPr>
            <p:ph type="title"/>
          </p:nvPr>
        </p:nvSpPr>
        <p:spPr/>
        <p:txBody>
          <a:bodyPr>
            <a:normAutofit/>
          </a:bodyPr>
          <a:lstStyle/>
          <a:p>
            <a:r>
              <a:rPr lang="en-US" dirty="0"/>
              <a:t>With data comes a plethora of learning opportunities </a:t>
            </a:r>
          </a:p>
        </p:txBody>
      </p:sp>
      <p:sp>
        <p:nvSpPr>
          <p:cNvPr id="3" name="Content Placeholder 2">
            <a:extLst>
              <a:ext uri="{FF2B5EF4-FFF2-40B4-BE49-F238E27FC236}">
                <a16:creationId xmlns:a16="http://schemas.microsoft.com/office/drawing/2014/main" id="{D9B704A9-99CA-5CC1-4A75-5F0212E4D3D5}"/>
              </a:ext>
            </a:extLst>
          </p:cNvPr>
          <p:cNvSpPr>
            <a:spLocks noGrp="1"/>
          </p:cNvSpPr>
          <p:nvPr>
            <p:ph idx="1"/>
          </p:nvPr>
        </p:nvSpPr>
        <p:spPr/>
        <p:txBody>
          <a:bodyPr/>
          <a:lstStyle/>
          <a:p>
            <a:r>
              <a:rPr lang="en-US" dirty="0"/>
              <a:t>the focus has now shifted to learning from available data and the development of intelligent systems. </a:t>
            </a:r>
          </a:p>
          <a:p>
            <a:r>
              <a:rPr lang="en-US" dirty="0"/>
              <a:t>The more data a system is given, the more it is capable of learning, which allows it to become more accurate.</a:t>
            </a:r>
          </a:p>
        </p:txBody>
      </p:sp>
    </p:spTree>
    <p:extLst>
      <p:ext uri="{BB962C8B-B14F-4D97-AF65-F5344CB8AC3E}">
        <p14:creationId xmlns:p14="http://schemas.microsoft.com/office/powerpoint/2010/main" val="3526156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4404-3661-BDC6-3A52-DA419F7D0865}"/>
              </a:ext>
            </a:extLst>
          </p:cNvPr>
          <p:cNvSpPr>
            <a:spLocks noGrp="1"/>
          </p:cNvSpPr>
          <p:nvPr>
            <p:ph type="title"/>
          </p:nvPr>
        </p:nvSpPr>
        <p:spPr/>
        <p:txBody>
          <a:bodyPr>
            <a:normAutofit/>
          </a:bodyPr>
          <a:lstStyle/>
          <a:p>
            <a:r>
              <a:rPr lang="en-US" dirty="0"/>
              <a:t>The Gartner “Hype Cycle for Emerging Technologies”</a:t>
            </a:r>
          </a:p>
        </p:txBody>
      </p:sp>
      <p:pic>
        <p:nvPicPr>
          <p:cNvPr id="6" name="Content Placeholder 5">
            <a:extLst>
              <a:ext uri="{FF2B5EF4-FFF2-40B4-BE49-F238E27FC236}">
                <a16:creationId xmlns:a16="http://schemas.microsoft.com/office/drawing/2014/main" id="{C1E00135-E997-7FA9-AA63-230CABE43706}"/>
              </a:ext>
            </a:extLst>
          </p:cNvPr>
          <p:cNvPicPr>
            <a:picLocks noGrp="1" noChangeAspect="1"/>
          </p:cNvPicPr>
          <p:nvPr>
            <p:ph idx="1"/>
          </p:nvPr>
        </p:nvPicPr>
        <p:blipFill>
          <a:blip r:embed="rId3"/>
          <a:stretch>
            <a:fillRect/>
          </a:stretch>
        </p:blipFill>
        <p:spPr>
          <a:xfrm>
            <a:off x="3296749" y="2286000"/>
            <a:ext cx="5750901" cy="3581400"/>
          </a:xfrm>
        </p:spPr>
      </p:pic>
    </p:spTree>
    <p:extLst>
      <p:ext uri="{BB962C8B-B14F-4D97-AF65-F5344CB8AC3E}">
        <p14:creationId xmlns:p14="http://schemas.microsoft.com/office/powerpoint/2010/main" val="3367018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FB738-C462-DAA4-C73A-63C71132DD5F}"/>
              </a:ext>
            </a:extLst>
          </p:cNvPr>
          <p:cNvSpPr>
            <a:spLocks noGrp="1"/>
          </p:cNvSpPr>
          <p:nvPr>
            <p:ph type="title"/>
          </p:nvPr>
        </p:nvSpPr>
        <p:spPr/>
        <p:txBody>
          <a:bodyPr/>
          <a:lstStyle/>
          <a:p>
            <a:r>
              <a:rPr lang="en-US" dirty="0"/>
              <a:t>ML in health is fresh, exciting, and innovative</a:t>
            </a:r>
          </a:p>
        </p:txBody>
      </p:sp>
      <p:sp>
        <p:nvSpPr>
          <p:cNvPr id="3" name="Content Placeholder 2">
            <a:extLst>
              <a:ext uri="{FF2B5EF4-FFF2-40B4-BE49-F238E27FC236}">
                <a16:creationId xmlns:a16="http://schemas.microsoft.com/office/drawing/2014/main" id="{63DFA367-612C-489B-3AE9-096A624ADE97}"/>
              </a:ext>
            </a:extLst>
          </p:cNvPr>
          <p:cNvSpPr>
            <a:spLocks noGrp="1"/>
          </p:cNvSpPr>
          <p:nvPr>
            <p:ph idx="1"/>
          </p:nvPr>
        </p:nvSpPr>
        <p:spPr/>
        <p:txBody>
          <a:bodyPr/>
          <a:lstStyle/>
          <a:p>
            <a:r>
              <a:rPr lang="en-US" dirty="0"/>
              <a:t>The Gartner “Hype Cycle for Emerging Technologies” in 2017 placed machine learning in the peak of inflated expectations, with 5 to 10 years before plateau.</a:t>
            </a:r>
          </a:p>
          <a:p>
            <a:r>
              <a:rPr lang="en-US" dirty="0"/>
              <a:t>As a result, the applications of machine learning within the healthcare setting are fresh, exciting, and innovative.</a:t>
            </a:r>
          </a:p>
        </p:txBody>
      </p:sp>
    </p:spTree>
    <p:extLst>
      <p:ext uri="{BB962C8B-B14F-4D97-AF65-F5344CB8AC3E}">
        <p14:creationId xmlns:p14="http://schemas.microsoft.com/office/powerpoint/2010/main" val="2283183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AAC4-7EDA-B683-4F93-D20EE255FB20}"/>
              </a:ext>
            </a:extLst>
          </p:cNvPr>
          <p:cNvSpPr>
            <a:spLocks noGrp="1"/>
          </p:cNvSpPr>
          <p:nvPr>
            <p:ph type="title"/>
          </p:nvPr>
        </p:nvSpPr>
        <p:spPr/>
        <p:txBody>
          <a:bodyPr/>
          <a:lstStyle/>
          <a:p>
            <a:r>
              <a:rPr lang="en-US" dirty="0"/>
              <a:t>Again, Data opportunity</a:t>
            </a:r>
          </a:p>
        </p:txBody>
      </p:sp>
      <p:sp>
        <p:nvSpPr>
          <p:cNvPr id="3" name="Content Placeholder 2">
            <a:extLst>
              <a:ext uri="{FF2B5EF4-FFF2-40B4-BE49-F238E27FC236}">
                <a16:creationId xmlns:a16="http://schemas.microsoft.com/office/drawing/2014/main" id="{AB77C9DD-C192-A1C2-A5FB-76E0DB72E234}"/>
              </a:ext>
            </a:extLst>
          </p:cNvPr>
          <p:cNvSpPr>
            <a:spLocks noGrp="1"/>
          </p:cNvSpPr>
          <p:nvPr>
            <p:ph idx="1"/>
          </p:nvPr>
        </p:nvSpPr>
        <p:spPr/>
        <p:txBody>
          <a:bodyPr/>
          <a:lstStyle/>
          <a:p>
            <a:r>
              <a:rPr lang="en-US" dirty="0"/>
              <a:t>With more mobile devices than people today, the future of health is wrought with data from the patient, environment, and physician.</a:t>
            </a:r>
          </a:p>
        </p:txBody>
      </p:sp>
    </p:spTree>
    <p:extLst>
      <p:ext uri="{BB962C8B-B14F-4D97-AF65-F5344CB8AC3E}">
        <p14:creationId xmlns:p14="http://schemas.microsoft.com/office/powerpoint/2010/main" val="161116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6C97D-825F-C349-B03E-D9B7F885A3CC}"/>
              </a:ext>
            </a:extLst>
          </p:cNvPr>
          <p:cNvSpPr>
            <a:spLocks noGrp="1"/>
          </p:cNvSpPr>
          <p:nvPr>
            <p:ph type="title"/>
          </p:nvPr>
        </p:nvSpPr>
        <p:spPr/>
        <p:txBody>
          <a:bodyPr/>
          <a:lstStyle/>
          <a:p>
            <a:r>
              <a:rPr lang="en-US" dirty="0"/>
              <a:t>Pros of AI in healthcare</a:t>
            </a:r>
          </a:p>
        </p:txBody>
      </p:sp>
      <p:sp>
        <p:nvSpPr>
          <p:cNvPr id="3" name="Content Placeholder 2">
            <a:extLst>
              <a:ext uri="{FF2B5EF4-FFF2-40B4-BE49-F238E27FC236}">
                <a16:creationId xmlns:a16="http://schemas.microsoft.com/office/drawing/2014/main" id="{CDDA8A10-F721-15EA-2E33-6E8E42705873}"/>
              </a:ext>
            </a:extLst>
          </p:cNvPr>
          <p:cNvSpPr>
            <a:spLocks noGrp="1"/>
          </p:cNvSpPr>
          <p:nvPr>
            <p:ph idx="1"/>
          </p:nvPr>
        </p:nvSpPr>
        <p:spPr/>
        <p:txBody>
          <a:bodyPr/>
          <a:lstStyle/>
          <a:p>
            <a:r>
              <a:rPr lang="en-US" dirty="0"/>
              <a:t>All about the money ! </a:t>
            </a:r>
          </a:p>
          <a:p>
            <a:pPr lvl="1"/>
            <a:r>
              <a:rPr lang="en-US" dirty="0"/>
              <a:t>healthcare costs are increasing globally, and governmental and private bill payers are placing increasing pressures on services to become more cost-effective. </a:t>
            </a:r>
          </a:p>
          <a:p>
            <a:pPr lvl="1"/>
            <a:r>
              <a:rPr lang="en-US" dirty="0"/>
              <a:t>Costs must typically be managed without negatively impacting patient access, patient care, and health outcomes.</a:t>
            </a:r>
          </a:p>
        </p:txBody>
      </p:sp>
    </p:spTree>
    <p:extLst>
      <p:ext uri="{BB962C8B-B14F-4D97-AF65-F5344CB8AC3E}">
        <p14:creationId xmlns:p14="http://schemas.microsoft.com/office/powerpoint/2010/main" val="167177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0147-117C-C50D-7926-E7AD59BC86C5}"/>
              </a:ext>
            </a:extLst>
          </p:cNvPr>
          <p:cNvSpPr>
            <a:spLocks noGrp="1"/>
          </p:cNvSpPr>
          <p:nvPr>
            <p:ph type="title"/>
          </p:nvPr>
        </p:nvSpPr>
        <p:spPr/>
        <p:txBody>
          <a:bodyPr/>
          <a:lstStyle/>
          <a:p>
            <a:r>
              <a:rPr lang="en-US" dirty="0"/>
              <a:t>Examining Artificial Intelligence</a:t>
            </a:r>
          </a:p>
        </p:txBody>
      </p:sp>
      <p:sp>
        <p:nvSpPr>
          <p:cNvPr id="3" name="Text Placeholder 2">
            <a:extLst>
              <a:ext uri="{FF2B5EF4-FFF2-40B4-BE49-F238E27FC236}">
                <a16:creationId xmlns:a16="http://schemas.microsoft.com/office/drawing/2014/main" id="{4B7F8C2E-E277-C8BB-1021-02418D28E43A}"/>
              </a:ext>
            </a:extLst>
          </p:cNvPr>
          <p:cNvSpPr>
            <a:spLocks noGrp="1"/>
          </p:cNvSpPr>
          <p:nvPr>
            <p:ph type="body" idx="1"/>
          </p:nvPr>
        </p:nvSpPr>
        <p:spPr/>
        <p:txBody>
          <a:bodyPr/>
          <a:lstStyle/>
          <a:p>
            <a:r>
              <a:rPr lang="en-US" dirty="0"/>
              <a:t>#3</a:t>
            </a:r>
          </a:p>
        </p:txBody>
      </p:sp>
    </p:spTree>
    <p:extLst>
      <p:ext uri="{BB962C8B-B14F-4D97-AF65-F5344CB8AC3E}">
        <p14:creationId xmlns:p14="http://schemas.microsoft.com/office/powerpoint/2010/main" val="2848005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5C201-8A60-5ED5-5128-6A64BF5C40C4}"/>
              </a:ext>
            </a:extLst>
          </p:cNvPr>
          <p:cNvSpPr>
            <a:spLocks noGrp="1"/>
          </p:cNvSpPr>
          <p:nvPr>
            <p:ph type="title"/>
          </p:nvPr>
        </p:nvSpPr>
        <p:spPr/>
        <p:txBody>
          <a:bodyPr/>
          <a:lstStyle/>
          <a:p>
            <a:r>
              <a:rPr lang="en-US" dirty="0"/>
              <a:t>Definition</a:t>
            </a:r>
          </a:p>
        </p:txBody>
      </p:sp>
      <p:sp>
        <p:nvSpPr>
          <p:cNvPr id="3" name="Content Placeholder 2">
            <a:extLst>
              <a:ext uri="{FF2B5EF4-FFF2-40B4-BE49-F238E27FC236}">
                <a16:creationId xmlns:a16="http://schemas.microsoft.com/office/drawing/2014/main" id="{B58BED32-839A-E1B8-18B0-BC6F4293D74C}"/>
              </a:ext>
            </a:extLst>
          </p:cNvPr>
          <p:cNvSpPr>
            <a:spLocks noGrp="1"/>
          </p:cNvSpPr>
          <p:nvPr>
            <p:ph idx="1"/>
          </p:nvPr>
        </p:nvSpPr>
        <p:spPr/>
        <p:txBody>
          <a:bodyPr>
            <a:normAutofit/>
          </a:bodyPr>
          <a:lstStyle/>
          <a:p>
            <a:r>
              <a:rPr lang="en-US" dirty="0"/>
              <a:t>AI can be defined as the simulation of intelligent behavior in agents (computers) in a manner that we, as humans, would consider to be smart or human-like. </a:t>
            </a:r>
          </a:p>
          <a:p>
            <a:r>
              <a:rPr lang="en-US" dirty="0"/>
              <a:t>The core concepts of AI include agents developing traits including </a:t>
            </a:r>
          </a:p>
          <a:p>
            <a:pPr lvl="1"/>
            <a:r>
              <a:rPr lang="en-US" dirty="0"/>
              <a:t>knowledge, </a:t>
            </a:r>
          </a:p>
          <a:p>
            <a:pPr lvl="1"/>
            <a:r>
              <a:rPr lang="en-US" dirty="0"/>
              <a:t>reasoning, problem-solving, </a:t>
            </a:r>
          </a:p>
          <a:p>
            <a:pPr lvl="1"/>
            <a:r>
              <a:rPr lang="en-US" dirty="0"/>
              <a:t>perception, </a:t>
            </a:r>
          </a:p>
          <a:p>
            <a:pPr lvl="1"/>
            <a:r>
              <a:rPr lang="en-US" dirty="0"/>
              <a:t>learning, </a:t>
            </a:r>
          </a:p>
          <a:p>
            <a:pPr lvl="1"/>
            <a:r>
              <a:rPr lang="en-US" dirty="0"/>
              <a:t>planning, and </a:t>
            </a:r>
          </a:p>
          <a:p>
            <a:pPr lvl="1"/>
            <a:r>
              <a:rPr lang="en-US" dirty="0"/>
              <a:t>the ability to manipulate and move.</a:t>
            </a:r>
          </a:p>
        </p:txBody>
      </p:sp>
    </p:spTree>
    <p:extLst>
      <p:ext uri="{BB962C8B-B14F-4D97-AF65-F5344CB8AC3E}">
        <p14:creationId xmlns:p14="http://schemas.microsoft.com/office/powerpoint/2010/main" val="106846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DEAB-5389-F3E2-A8BD-BE37D5C618CE}"/>
              </a:ext>
            </a:extLst>
          </p:cNvPr>
          <p:cNvSpPr>
            <a:spLocks noGrp="1"/>
          </p:cNvSpPr>
          <p:nvPr>
            <p:ph type="title"/>
          </p:nvPr>
        </p:nvSpPr>
        <p:spPr/>
        <p:txBody>
          <a:bodyPr/>
          <a:lstStyle/>
          <a:p>
            <a:r>
              <a:rPr lang="en-US" dirty="0"/>
              <a:t>Is this AI?</a:t>
            </a:r>
          </a:p>
        </p:txBody>
      </p:sp>
      <p:sp>
        <p:nvSpPr>
          <p:cNvPr id="3" name="Content Placeholder 2">
            <a:extLst>
              <a:ext uri="{FF2B5EF4-FFF2-40B4-BE49-F238E27FC236}">
                <a16:creationId xmlns:a16="http://schemas.microsoft.com/office/drawing/2014/main" id="{03B63E3D-FDB4-33BA-E898-7064F3B9EEBF}"/>
              </a:ext>
            </a:extLst>
          </p:cNvPr>
          <p:cNvSpPr>
            <a:spLocks noGrp="1"/>
          </p:cNvSpPr>
          <p:nvPr>
            <p:ph idx="1"/>
          </p:nvPr>
        </p:nvSpPr>
        <p:spPr/>
        <p:txBody>
          <a:bodyPr>
            <a:normAutofit/>
          </a:bodyPr>
          <a:lstStyle/>
          <a:p>
            <a:r>
              <a:rPr lang="en-US" dirty="0"/>
              <a:t>Getting a system to reason rationally. Techniques include automated reasoning, proof planning, constraint solving, and case-based reasoning.</a:t>
            </a:r>
          </a:p>
          <a:p>
            <a:r>
              <a:rPr lang="en-US" dirty="0"/>
              <a:t>Getting a program to learn, discover and predict. Techniques include machine learning, data mining (search), and scientific knowledge discovery.</a:t>
            </a:r>
          </a:p>
          <a:p>
            <a:r>
              <a:rPr lang="en-US" dirty="0"/>
              <a:t>Getting a program to play games. Techniques include minimax search and alpha-beta pruning.</a:t>
            </a:r>
          </a:p>
          <a:p>
            <a:r>
              <a:rPr lang="en-US" dirty="0"/>
              <a:t>Getting a program to communicate with humans. Techniques include natural language processing (NLP).</a:t>
            </a:r>
          </a:p>
        </p:txBody>
      </p:sp>
    </p:spTree>
    <p:extLst>
      <p:ext uri="{BB962C8B-B14F-4D97-AF65-F5344CB8AC3E}">
        <p14:creationId xmlns:p14="http://schemas.microsoft.com/office/powerpoint/2010/main" val="33070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BEA0-D88F-6F69-5B40-F2FB437BE39D}"/>
              </a:ext>
            </a:extLst>
          </p:cNvPr>
          <p:cNvSpPr>
            <a:spLocks noGrp="1"/>
          </p:cNvSpPr>
          <p:nvPr>
            <p:ph type="title"/>
          </p:nvPr>
        </p:nvSpPr>
        <p:spPr/>
        <p:txBody>
          <a:bodyPr/>
          <a:lstStyle/>
          <a:p>
            <a:r>
              <a:rPr lang="en-US" dirty="0"/>
              <a:t>What is this book about?</a:t>
            </a:r>
          </a:p>
        </p:txBody>
      </p:sp>
      <p:sp>
        <p:nvSpPr>
          <p:cNvPr id="3" name="Text Placeholder 2">
            <a:extLst>
              <a:ext uri="{FF2B5EF4-FFF2-40B4-BE49-F238E27FC236}">
                <a16:creationId xmlns:a16="http://schemas.microsoft.com/office/drawing/2014/main" id="{DB5534E2-A1C8-2E16-DF75-C51FCFFB4A92}"/>
              </a:ext>
            </a:extLst>
          </p:cNvPr>
          <p:cNvSpPr>
            <a:spLocks noGrp="1"/>
          </p:cNvSpPr>
          <p:nvPr>
            <p:ph type="body" idx="1"/>
          </p:nvPr>
        </p:nvSpPr>
        <p:spPr/>
        <p:txBody>
          <a:bodyPr/>
          <a:lstStyle/>
          <a:p>
            <a:r>
              <a:rPr lang="en-US" dirty="0"/>
              <a:t>#1</a:t>
            </a:r>
          </a:p>
        </p:txBody>
      </p:sp>
    </p:spTree>
    <p:extLst>
      <p:ext uri="{BB962C8B-B14F-4D97-AF65-F5344CB8AC3E}">
        <p14:creationId xmlns:p14="http://schemas.microsoft.com/office/powerpoint/2010/main" val="798220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FDEAB-5389-F3E2-A8BD-BE37D5C618CE}"/>
              </a:ext>
            </a:extLst>
          </p:cNvPr>
          <p:cNvSpPr>
            <a:spLocks noGrp="1"/>
          </p:cNvSpPr>
          <p:nvPr>
            <p:ph type="title"/>
          </p:nvPr>
        </p:nvSpPr>
        <p:spPr/>
        <p:txBody>
          <a:bodyPr/>
          <a:lstStyle/>
          <a:p>
            <a:r>
              <a:rPr lang="en-US" dirty="0"/>
              <a:t>Is this AI?</a:t>
            </a:r>
          </a:p>
        </p:txBody>
      </p:sp>
      <p:sp>
        <p:nvSpPr>
          <p:cNvPr id="3" name="Content Placeholder 2">
            <a:extLst>
              <a:ext uri="{FF2B5EF4-FFF2-40B4-BE49-F238E27FC236}">
                <a16:creationId xmlns:a16="http://schemas.microsoft.com/office/drawing/2014/main" id="{03B63E3D-FDB4-33BA-E898-7064F3B9EEBF}"/>
              </a:ext>
            </a:extLst>
          </p:cNvPr>
          <p:cNvSpPr>
            <a:spLocks noGrp="1"/>
          </p:cNvSpPr>
          <p:nvPr>
            <p:ph idx="1"/>
          </p:nvPr>
        </p:nvSpPr>
        <p:spPr/>
        <p:txBody>
          <a:bodyPr/>
          <a:lstStyle/>
          <a:p>
            <a:r>
              <a:rPr lang="en-US" dirty="0"/>
              <a:t>Getting a program to exhibit signs of life. Techniques include genetic algorithms.</a:t>
            </a:r>
          </a:p>
          <a:p>
            <a:r>
              <a:rPr lang="en-US" dirty="0"/>
              <a:t>Enabling machines to navigate intelligently in the world</a:t>
            </a:r>
          </a:p>
          <a:p>
            <a:r>
              <a:rPr lang="en-US" dirty="0"/>
              <a:t>This involves robotic techniques such as planning and vision.</a:t>
            </a:r>
          </a:p>
        </p:txBody>
      </p:sp>
    </p:spTree>
    <p:extLst>
      <p:ext uri="{BB962C8B-B14F-4D97-AF65-F5344CB8AC3E}">
        <p14:creationId xmlns:p14="http://schemas.microsoft.com/office/powerpoint/2010/main" val="1500425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7618E-5983-16B9-B8D1-7BD889839275}"/>
              </a:ext>
            </a:extLst>
          </p:cNvPr>
          <p:cNvSpPr>
            <a:spLocks noGrp="1"/>
          </p:cNvSpPr>
          <p:nvPr>
            <p:ph type="title"/>
          </p:nvPr>
        </p:nvSpPr>
        <p:spPr/>
        <p:txBody>
          <a:bodyPr/>
          <a:lstStyle/>
          <a:p>
            <a:r>
              <a:rPr lang="en-US" dirty="0"/>
              <a:t>Limitations of the past</a:t>
            </a:r>
          </a:p>
        </p:txBody>
      </p:sp>
      <p:sp>
        <p:nvSpPr>
          <p:cNvPr id="3" name="Content Placeholder 2">
            <a:extLst>
              <a:ext uri="{FF2B5EF4-FFF2-40B4-BE49-F238E27FC236}">
                <a16:creationId xmlns:a16="http://schemas.microsoft.com/office/drawing/2014/main" id="{2AF7250E-6520-AEF8-1B06-4486DF730394}"/>
              </a:ext>
            </a:extLst>
          </p:cNvPr>
          <p:cNvSpPr>
            <a:spLocks noGrp="1"/>
          </p:cNvSpPr>
          <p:nvPr>
            <p:ph idx="1"/>
          </p:nvPr>
        </p:nvSpPr>
        <p:spPr/>
        <p:txBody>
          <a:bodyPr/>
          <a:lstStyle/>
          <a:p>
            <a:r>
              <a:rPr lang="en-US" dirty="0"/>
              <a:t>limited datasets, </a:t>
            </a:r>
          </a:p>
          <a:p>
            <a:r>
              <a:rPr lang="en-US" dirty="0"/>
              <a:t>inability to store and subsequently index data</a:t>
            </a:r>
          </a:p>
          <a:p>
            <a:r>
              <a:rPr lang="en-US" dirty="0"/>
              <a:t>Inability to analyze considerable volumes of data. </a:t>
            </a:r>
          </a:p>
          <a:p>
            <a:r>
              <a:rPr lang="en-US" dirty="0"/>
              <a:t>Today, </a:t>
            </a:r>
          </a:p>
          <a:p>
            <a:pPr lvl="1"/>
            <a:r>
              <a:rPr lang="en-US" dirty="0"/>
              <a:t>data comes in real time, from variety of sources</a:t>
            </a:r>
          </a:p>
          <a:p>
            <a:pPr lvl="1"/>
            <a:r>
              <a:rPr lang="en-US" dirty="0" err="1"/>
              <a:t>fuelled</a:t>
            </a:r>
            <a:r>
              <a:rPr lang="en-US" dirty="0"/>
              <a:t> by exponential growth in mobile phone usage, digital devices, increasingly digitized systems, wearables, and the Internet of Things (IoT).</a:t>
            </a:r>
          </a:p>
        </p:txBody>
      </p:sp>
    </p:spTree>
    <p:extLst>
      <p:ext uri="{BB962C8B-B14F-4D97-AF65-F5344CB8AC3E}">
        <p14:creationId xmlns:p14="http://schemas.microsoft.com/office/powerpoint/2010/main" val="218837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5358-2B10-A8F6-19D4-B4FCB6A12386}"/>
              </a:ext>
            </a:extLst>
          </p:cNvPr>
          <p:cNvSpPr>
            <a:spLocks noGrp="1"/>
          </p:cNvSpPr>
          <p:nvPr>
            <p:ph type="title"/>
          </p:nvPr>
        </p:nvSpPr>
        <p:spPr/>
        <p:txBody>
          <a:bodyPr/>
          <a:lstStyle/>
          <a:p>
            <a:r>
              <a:rPr lang="en-US" dirty="0"/>
              <a:t>Categories of AI</a:t>
            </a:r>
          </a:p>
        </p:txBody>
      </p:sp>
      <p:sp>
        <p:nvSpPr>
          <p:cNvPr id="3" name="Text Placeholder 2">
            <a:extLst>
              <a:ext uri="{FF2B5EF4-FFF2-40B4-BE49-F238E27FC236}">
                <a16:creationId xmlns:a16="http://schemas.microsoft.com/office/drawing/2014/main" id="{AD88515A-672E-0740-8FEE-47D7249E819A}"/>
              </a:ext>
            </a:extLst>
          </p:cNvPr>
          <p:cNvSpPr>
            <a:spLocks noGrp="1"/>
          </p:cNvSpPr>
          <p:nvPr>
            <p:ph type="body" idx="1"/>
          </p:nvPr>
        </p:nvSpPr>
        <p:spPr/>
        <p:txBody>
          <a:bodyPr/>
          <a:lstStyle/>
          <a:p>
            <a:r>
              <a:rPr lang="en-US" dirty="0"/>
              <a:t>#4</a:t>
            </a:r>
          </a:p>
        </p:txBody>
      </p:sp>
    </p:spTree>
    <p:extLst>
      <p:ext uri="{BB962C8B-B14F-4D97-AF65-F5344CB8AC3E}">
        <p14:creationId xmlns:p14="http://schemas.microsoft.com/office/powerpoint/2010/main" val="2867190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6D20-FFF6-8014-D2F2-56CEEE1F18D9}"/>
              </a:ext>
            </a:extLst>
          </p:cNvPr>
          <p:cNvSpPr>
            <a:spLocks noGrp="1"/>
          </p:cNvSpPr>
          <p:nvPr>
            <p:ph type="title"/>
          </p:nvPr>
        </p:nvSpPr>
        <p:spPr/>
        <p:txBody>
          <a:bodyPr/>
          <a:lstStyle/>
          <a:p>
            <a:r>
              <a:rPr lang="en-US" dirty="0"/>
              <a:t>There are four distinctive categories of AI</a:t>
            </a:r>
          </a:p>
        </p:txBody>
      </p:sp>
      <p:sp>
        <p:nvSpPr>
          <p:cNvPr id="3" name="Content Placeholder 2">
            <a:extLst>
              <a:ext uri="{FF2B5EF4-FFF2-40B4-BE49-F238E27FC236}">
                <a16:creationId xmlns:a16="http://schemas.microsoft.com/office/drawing/2014/main" id="{81D6C566-A570-286D-8B2B-965905975473}"/>
              </a:ext>
            </a:extLst>
          </p:cNvPr>
          <p:cNvSpPr>
            <a:spLocks noGrp="1"/>
          </p:cNvSpPr>
          <p:nvPr>
            <p:ph idx="1"/>
          </p:nvPr>
        </p:nvSpPr>
        <p:spPr/>
        <p:txBody>
          <a:bodyPr/>
          <a:lstStyle/>
          <a:p>
            <a:r>
              <a:rPr lang="en-US" dirty="0"/>
              <a:t>Reactive Machines</a:t>
            </a:r>
          </a:p>
          <a:p>
            <a:r>
              <a:rPr lang="en-US" dirty="0"/>
              <a:t>Limited Memory</a:t>
            </a:r>
          </a:p>
          <a:p>
            <a:r>
              <a:rPr lang="en-US" dirty="0"/>
              <a:t>Theory of Mind</a:t>
            </a:r>
          </a:p>
          <a:p>
            <a:r>
              <a:rPr lang="en-US" dirty="0"/>
              <a:t>Self-Aware AI</a:t>
            </a:r>
          </a:p>
        </p:txBody>
      </p:sp>
    </p:spTree>
    <p:extLst>
      <p:ext uri="{BB962C8B-B14F-4D97-AF65-F5344CB8AC3E}">
        <p14:creationId xmlns:p14="http://schemas.microsoft.com/office/powerpoint/2010/main" val="376803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A7B9-1B40-D5EB-E9CE-067C0A7C3913}"/>
              </a:ext>
            </a:extLst>
          </p:cNvPr>
          <p:cNvSpPr>
            <a:spLocks noGrp="1"/>
          </p:cNvSpPr>
          <p:nvPr>
            <p:ph type="title"/>
          </p:nvPr>
        </p:nvSpPr>
        <p:spPr/>
        <p:txBody>
          <a:bodyPr/>
          <a:lstStyle/>
          <a:p>
            <a:r>
              <a:rPr lang="en-US" dirty="0"/>
              <a:t>1) Reactive Machines</a:t>
            </a:r>
          </a:p>
        </p:txBody>
      </p:sp>
      <p:sp>
        <p:nvSpPr>
          <p:cNvPr id="3" name="Content Placeholder 2">
            <a:extLst>
              <a:ext uri="{FF2B5EF4-FFF2-40B4-BE49-F238E27FC236}">
                <a16:creationId xmlns:a16="http://schemas.microsoft.com/office/drawing/2014/main" id="{6C993D7C-D0AC-488C-0CEE-2A40567F857F}"/>
              </a:ext>
            </a:extLst>
          </p:cNvPr>
          <p:cNvSpPr>
            <a:spLocks noGrp="1"/>
          </p:cNvSpPr>
          <p:nvPr>
            <p:ph idx="1"/>
          </p:nvPr>
        </p:nvSpPr>
        <p:spPr/>
        <p:txBody>
          <a:bodyPr>
            <a:normAutofit/>
          </a:bodyPr>
          <a:lstStyle/>
          <a:p>
            <a:r>
              <a:rPr lang="en-US" b="1" dirty="0"/>
              <a:t>Most basic AI</a:t>
            </a:r>
          </a:p>
          <a:p>
            <a:r>
              <a:rPr lang="en-US" dirty="0"/>
              <a:t>Reactive systems respond in a current scenario, </a:t>
            </a:r>
          </a:p>
          <a:p>
            <a:pPr lvl="1"/>
            <a:r>
              <a:rPr lang="en-US" dirty="0"/>
              <a:t>relying on taught or recalled data to make decisions in their current state. </a:t>
            </a:r>
          </a:p>
          <a:p>
            <a:r>
              <a:rPr lang="en-US" dirty="0"/>
              <a:t>Reactive machines perform the tasks they are designed for well, but they can do nothing else. </a:t>
            </a:r>
          </a:p>
          <a:p>
            <a:r>
              <a:rPr lang="en-US" dirty="0"/>
              <a:t>T </a:t>
            </a:r>
            <a:r>
              <a:rPr lang="en-US" dirty="0" err="1"/>
              <a:t>hese</a:t>
            </a:r>
            <a:r>
              <a:rPr lang="en-US" dirty="0"/>
              <a:t> systems are not able to use past experiences to affect future decisions. </a:t>
            </a:r>
          </a:p>
          <a:p>
            <a:r>
              <a:rPr lang="en-US" dirty="0"/>
              <a:t>Example: Deep Blue, beat Garry Kasparov in 1996. (Kasparov won three of the remaining five games and defeated Deep Blue by four games to two.)</a:t>
            </a:r>
          </a:p>
        </p:txBody>
      </p:sp>
    </p:spTree>
    <p:extLst>
      <p:ext uri="{BB962C8B-B14F-4D97-AF65-F5344CB8AC3E}">
        <p14:creationId xmlns:p14="http://schemas.microsoft.com/office/powerpoint/2010/main" val="628548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DFC5-0151-CE54-C37A-F9200FB77157}"/>
              </a:ext>
            </a:extLst>
          </p:cNvPr>
          <p:cNvSpPr>
            <a:spLocks noGrp="1"/>
          </p:cNvSpPr>
          <p:nvPr>
            <p:ph type="title"/>
          </p:nvPr>
        </p:nvSpPr>
        <p:spPr/>
        <p:txBody>
          <a:bodyPr/>
          <a:lstStyle/>
          <a:p>
            <a:r>
              <a:rPr lang="en-US" dirty="0"/>
              <a:t>2) Limited Memory</a:t>
            </a:r>
          </a:p>
        </p:txBody>
      </p:sp>
      <p:sp>
        <p:nvSpPr>
          <p:cNvPr id="3" name="Content Placeholder 2">
            <a:extLst>
              <a:ext uri="{FF2B5EF4-FFF2-40B4-BE49-F238E27FC236}">
                <a16:creationId xmlns:a16="http://schemas.microsoft.com/office/drawing/2014/main" id="{D09EA2BB-42F4-C630-49D3-B09C85BBEF78}"/>
              </a:ext>
            </a:extLst>
          </p:cNvPr>
          <p:cNvSpPr>
            <a:spLocks noGrp="1"/>
          </p:cNvSpPr>
          <p:nvPr>
            <p:ph idx="1"/>
          </p:nvPr>
        </p:nvSpPr>
        <p:spPr/>
        <p:txBody>
          <a:bodyPr/>
          <a:lstStyle/>
          <a:p>
            <a:r>
              <a:rPr lang="en-US" dirty="0"/>
              <a:t>Systems That Think and Act Rationally</a:t>
            </a:r>
          </a:p>
          <a:p>
            <a:r>
              <a:rPr lang="en-US" dirty="0"/>
              <a:t>This AI uses both pre- programmed knowledge and subsequent observations carried out over time. </a:t>
            </a:r>
          </a:p>
          <a:p>
            <a:r>
              <a:rPr lang="en-US" dirty="0"/>
              <a:t>During observations, the system looks at items within its environment and detects how they change, then makes necessary adjustments. </a:t>
            </a:r>
          </a:p>
          <a:p>
            <a:r>
              <a:rPr lang="en-US" dirty="0"/>
              <a:t>This technology is used in autonomous cars</a:t>
            </a:r>
          </a:p>
        </p:txBody>
      </p:sp>
    </p:spTree>
    <p:extLst>
      <p:ext uri="{BB962C8B-B14F-4D97-AF65-F5344CB8AC3E}">
        <p14:creationId xmlns:p14="http://schemas.microsoft.com/office/powerpoint/2010/main" val="1836500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E5E1-5C44-6B93-69AA-598ED4F6899F}"/>
              </a:ext>
            </a:extLst>
          </p:cNvPr>
          <p:cNvSpPr>
            <a:spLocks noGrp="1"/>
          </p:cNvSpPr>
          <p:nvPr>
            <p:ph type="title"/>
          </p:nvPr>
        </p:nvSpPr>
        <p:spPr/>
        <p:txBody>
          <a:bodyPr/>
          <a:lstStyle/>
          <a:p>
            <a:r>
              <a:rPr lang="en-US" dirty="0"/>
              <a:t>3) Theory of Mind</a:t>
            </a:r>
          </a:p>
        </p:txBody>
      </p:sp>
      <p:sp>
        <p:nvSpPr>
          <p:cNvPr id="3" name="Content Placeholder 2">
            <a:extLst>
              <a:ext uri="{FF2B5EF4-FFF2-40B4-BE49-F238E27FC236}">
                <a16:creationId xmlns:a16="http://schemas.microsoft.com/office/drawing/2014/main" id="{109B9C31-364F-2614-F656-A8DC36BAE19A}"/>
              </a:ext>
            </a:extLst>
          </p:cNvPr>
          <p:cNvSpPr>
            <a:spLocks noGrp="1"/>
          </p:cNvSpPr>
          <p:nvPr>
            <p:ph idx="1"/>
          </p:nvPr>
        </p:nvSpPr>
        <p:spPr/>
        <p:txBody>
          <a:bodyPr>
            <a:normAutofit/>
          </a:bodyPr>
          <a:lstStyle/>
          <a:p>
            <a:r>
              <a:rPr lang="en-US" dirty="0"/>
              <a:t>Systems That Think Like Humans</a:t>
            </a:r>
          </a:p>
          <a:p>
            <a:r>
              <a:rPr lang="en-US" dirty="0"/>
              <a:t>AI systems that interpret their worlds and the actors, or people, in them. </a:t>
            </a:r>
          </a:p>
          <a:p>
            <a:r>
              <a:rPr lang="en-US" dirty="0"/>
              <a:t>This kind of AI requires an understanding that the people and things within an environment can also alter their feelings and behaviors. </a:t>
            </a:r>
          </a:p>
          <a:p>
            <a:r>
              <a:rPr lang="en-US" dirty="0"/>
              <a:t>Although such AI is presently limited, it could be used in caregiving roles such as assisting elderly or disabled people with everyday tasks.</a:t>
            </a:r>
          </a:p>
          <a:p>
            <a:r>
              <a:rPr lang="en-US" dirty="0"/>
              <a:t>Theory of mind AI can attempt to understand people’s intentions and predict how they may behave</a:t>
            </a:r>
          </a:p>
        </p:txBody>
      </p:sp>
    </p:spTree>
    <p:extLst>
      <p:ext uri="{BB962C8B-B14F-4D97-AF65-F5344CB8AC3E}">
        <p14:creationId xmlns:p14="http://schemas.microsoft.com/office/powerpoint/2010/main" val="968765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D01C-7DFB-45F3-E60E-84F27495669C}"/>
              </a:ext>
            </a:extLst>
          </p:cNvPr>
          <p:cNvSpPr>
            <a:spLocks noGrp="1"/>
          </p:cNvSpPr>
          <p:nvPr>
            <p:ph type="title"/>
          </p:nvPr>
        </p:nvSpPr>
        <p:spPr/>
        <p:txBody>
          <a:bodyPr/>
          <a:lstStyle/>
          <a:p>
            <a:r>
              <a:rPr lang="en-US" dirty="0"/>
              <a:t>4) Self-Aware AI</a:t>
            </a:r>
          </a:p>
        </p:txBody>
      </p:sp>
      <p:sp>
        <p:nvSpPr>
          <p:cNvPr id="3" name="Content Placeholder 2">
            <a:extLst>
              <a:ext uri="{FF2B5EF4-FFF2-40B4-BE49-F238E27FC236}">
                <a16:creationId xmlns:a16="http://schemas.microsoft.com/office/drawing/2014/main" id="{2893751D-7922-D52C-E64C-4A71FF919CDF}"/>
              </a:ext>
            </a:extLst>
          </p:cNvPr>
          <p:cNvSpPr>
            <a:spLocks noGrp="1"/>
          </p:cNvSpPr>
          <p:nvPr>
            <p:ph idx="1"/>
          </p:nvPr>
        </p:nvSpPr>
        <p:spPr/>
        <p:txBody>
          <a:bodyPr>
            <a:normAutofit/>
          </a:bodyPr>
          <a:lstStyle/>
          <a:p>
            <a:r>
              <a:rPr lang="en-US" dirty="0"/>
              <a:t>Systems That Are Humans</a:t>
            </a:r>
          </a:p>
          <a:p>
            <a:r>
              <a:rPr lang="en-US" dirty="0"/>
              <a:t>machines that have consciousness and recognize the world beyond humans. </a:t>
            </a:r>
          </a:p>
          <a:p>
            <a:r>
              <a:rPr lang="en-US" dirty="0"/>
              <a:t>This AI does not exist yet</a:t>
            </a:r>
          </a:p>
          <a:p>
            <a:r>
              <a:rPr lang="en-US" dirty="0"/>
              <a:t>In 2015, researchers at the Rensselaer Polytechnic Institute gave an updated version of the wise men puzzle, an induction self-awareness test, to three robots—and one passed. The test requires AI to listen and understand unstructured text as well as being able to recognize its own voice and its distinction from other robots.</a:t>
            </a:r>
          </a:p>
        </p:txBody>
      </p:sp>
    </p:spTree>
    <p:extLst>
      <p:ext uri="{BB962C8B-B14F-4D97-AF65-F5344CB8AC3E}">
        <p14:creationId xmlns:p14="http://schemas.microsoft.com/office/powerpoint/2010/main" val="511475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0B30-0D87-9E1F-42A6-6265A31AD233}"/>
              </a:ext>
            </a:extLst>
          </p:cNvPr>
          <p:cNvSpPr>
            <a:spLocks noGrp="1"/>
          </p:cNvSpPr>
          <p:nvPr>
            <p:ph type="title"/>
          </p:nvPr>
        </p:nvSpPr>
        <p:spPr/>
        <p:txBody>
          <a:bodyPr/>
          <a:lstStyle/>
          <a:p>
            <a:r>
              <a:rPr lang="en-US" dirty="0"/>
              <a:t>AI is only as good as the data</a:t>
            </a:r>
          </a:p>
        </p:txBody>
      </p:sp>
      <p:sp>
        <p:nvSpPr>
          <p:cNvPr id="3" name="Content Placeholder 2">
            <a:extLst>
              <a:ext uri="{FF2B5EF4-FFF2-40B4-BE49-F238E27FC236}">
                <a16:creationId xmlns:a16="http://schemas.microsoft.com/office/drawing/2014/main" id="{FF73BE2B-A73A-96AF-BE84-EAE11FE3F8C2}"/>
              </a:ext>
            </a:extLst>
          </p:cNvPr>
          <p:cNvSpPr>
            <a:spLocks noGrp="1"/>
          </p:cNvSpPr>
          <p:nvPr>
            <p:ph idx="1"/>
          </p:nvPr>
        </p:nvSpPr>
        <p:spPr/>
        <p:txBody>
          <a:bodyPr/>
          <a:lstStyle/>
          <a:p>
            <a:r>
              <a:rPr lang="en-US" dirty="0"/>
              <a:t>Technology is now agile enough to access huge datasets in real time, and learn on the go. </a:t>
            </a:r>
          </a:p>
          <a:p>
            <a:r>
              <a:rPr lang="en-US" dirty="0"/>
              <a:t>Ultimately, AI is only as good as the data that’s used to create it—and with robust, high-volume data, we can be more confident about our decisions.</a:t>
            </a:r>
          </a:p>
          <a:p>
            <a:endParaRPr lang="en-US" dirty="0"/>
          </a:p>
        </p:txBody>
      </p:sp>
    </p:spTree>
    <p:extLst>
      <p:ext uri="{BB962C8B-B14F-4D97-AF65-F5344CB8AC3E}">
        <p14:creationId xmlns:p14="http://schemas.microsoft.com/office/powerpoint/2010/main" val="2211108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67174-7831-997C-6ADA-752E82133E26}"/>
              </a:ext>
            </a:extLst>
          </p:cNvPr>
          <p:cNvSpPr>
            <a:spLocks noGrp="1"/>
          </p:cNvSpPr>
          <p:nvPr>
            <p:ph type="title"/>
          </p:nvPr>
        </p:nvSpPr>
        <p:spPr/>
        <p:txBody>
          <a:bodyPr/>
          <a:lstStyle/>
          <a:p>
            <a:r>
              <a:rPr lang="en-US" dirty="0"/>
              <a:t>Machine learning </a:t>
            </a:r>
          </a:p>
        </p:txBody>
      </p:sp>
      <p:sp>
        <p:nvSpPr>
          <p:cNvPr id="3" name="Text Placeholder 2">
            <a:extLst>
              <a:ext uri="{FF2B5EF4-FFF2-40B4-BE49-F238E27FC236}">
                <a16:creationId xmlns:a16="http://schemas.microsoft.com/office/drawing/2014/main" id="{4E15FE76-88A8-3E2F-6A86-A34208B7AC84}"/>
              </a:ext>
            </a:extLst>
          </p:cNvPr>
          <p:cNvSpPr>
            <a:spLocks noGrp="1"/>
          </p:cNvSpPr>
          <p:nvPr>
            <p:ph type="body" idx="1"/>
          </p:nvPr>
        </p:nvSpPr>
        <p:spPr/>
        <p:txBody>
          <a:bodyPr/>
          <a:lstStyle/>
          <a:p>
            <a:r>
              <a:rPr lang="en-US" dirty="0"/>
              <a:t>#5</a:t>
            </a:r>
          </a:p>
        </p:txBody>
      </p:sp>
    </p:spTree>
    <p:extLst>
      <p:ext uri="{BB962C8B-B14F-4D97-AF65-F5344CB8AC3E}">
        <p14:creationId xmlns:p14="http://schemas.microsoft.com/office/powerpoint/2010/main" val="67978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632B-3070-D7DC-CF35-81EB2D222C2E}"/>
              </a:ext>
            </a:extLst>
          </p:cNvPr>
          <p:cNvSpPr>
            <a:spLocks noGrp="1"/>
          </p:cNvSpPr>
          <p:nvPr>
            <p:ph type="title"/>
          </p:nvPr>
        </p:nvSpPr>
        <p:spPr/>
        <p:txBody>
          <a:bodyPr>
            <a:normAutofit/>
          </a:bodyPr>
          <a:lstStyle/>
          <a:p>
            <a:r>
              <a:rPr lang="en-US" dirty="0"/>
              <a:t>can AI and machine learning be applied in an everyday healthcare setting? </a:t>
            </a:r>
          </a:p>
        </p:txBody>
      </p:sp>
      <p:sp>
        <p:nvSpPr>
          <p:cNvPr id="3" name="Content Placeholder 2">
            <a:extLst>
              <a:ext uri="{FF2B5EF4-FFF2-40B4-BE49-F238E27FC236}">
                <a16:creationId xmlns:a16="http://schemas.microsoft.com/office/drawing/2014/main" id="{0A61B317-8360-72B2-2252-F2EA9813D2CB}"/>
              </a:ext>
            </a:extLst>
          </p:cNvPr>
          <p:cNvSpPr>
            <a:spLocks noGrp="1"/>
          </p:cNvSpPr>
          <p:nvPr>
            <p:ph idx="1"/>
          </p:nvPr>
        </p:nvSpPr>
        <p:spPr/>
        <p:txBody>
          <a:bodyPr/>
          <a:lstStyle/>
          <a:p>
            <a:pPr marL="0" indent="0">
              <a:buNone/>
            </a:pPr>
            <a:r>
              <a:rPr lang="en-US" dirty="0"/>
              <a:t>This book is intended for those who seek to understand what AI and machine learning are and how intelligent systems can be</a:t>
            </a:r>
          </a:p>
          <a:p>
            <a:pPr lvl="1"/>
            <a:r>
              <a:rPr lang="en-US" dirty="0"/>
              <a:t>developed, </a:t>
            </a:r>
          </a:p>
          <a:p>
            <a:pPr lvl="1"/>
            <a:r>
              <a:rPr lang="en-US" dirty="0"/>
              <a:t>evaluated, and </a:t>
            </a:r>
          </a:p>
          <a:p>
            <a:pPr lvl="1"/>
            <a:r>
              <a:rPr lang="en-US" dirty="0"/>
              <a:t>Deployed</a:t>
            </a:r>
          </a:p>
          <a:p>
            <a:pPr marL="0" indent="0">
              <a:buNone/>
            </a:pPr>
            <a:r>
              <a:rPr lang="en-US" dirty="0"/>
              <a:t>within their health ecosystem</a:t>
            </a:r>
          </a:p>
        </p:txBody>
      </p:sp>
    </p:spTree>
    <p:extLst>
      <p:ext uri="{BB962C8B-B14F-4D97-AF65-F5344CB8AC3E}">
        <p14:creationId xmlns:p14="http://schemas.microsoft.com/office/powerpoint/2010/main" val="2180548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80527-4F99-1119-A2E7-0F99E0233908}"/>
              </a:ext>
            </a:extLst>
          </p:cNvPr>
          <p:cNvSpPr>
            <a:spLocks noGrp="1"/>
          </p:cNvSpPr>
          <p:nvPr>
            <p:ph type="title"/>
          </p:nvPr>
        </p:nvSpPr>
        <p:spPr/>
        <p:txBody>
          <a:bodyPr/>
          <a:lstStyle/>
          <a:p>
            <a:r>
              <a:rPr lang="en-US" dirty="0"/>
              <a:t>What Is Machine Learning?</a:t>
            </a:r>
          </a:p>
        </p:txBody>
      </p:sp>
      <p:pic>
        <p:nvPicPr>
          <p:cNvPr id="4" name="Content Placeholder 3">
            <a:extLst>
              <a:ext uri="{FF2B5EF4-FFF2-40B4-BE49-F238E27FC236}">
                <a16:creationId xmlns:a16="http://schemas.microsoft.com/office/drawing/2014/main" id="{6D9F7CB4-FEF4-5EF3-B7BA-740E79E8834E}"/>
              </a:ext>
            </a:extLst>
          </p:cNvPr>
          <p:cNvPicPr>
            <a:picLocks noGrp="1" noChangeAspect="1"/>
          </p:cNvPicPr>
          <p:nvPr>
            <p:ph idx="1"/>
          </p:nvPr>
        </p:nvPicPr>
        <p:blipFill>
          <a:blip r:embed="rId2"/>
          <a:stretch>
            <a:fillRect/>
          </a:stretch>
        </p:blipFill>
        <p:spPr>
          <a:xfrm>
            <a:off x="3917950" y="3016250"/>
            <a:ext cx="4508500" cy="2120900"/>
          </a:xfrm>
          <a:prstGeom prst="rect">
            <a:avLst/>
          </a:prstGeom>
        </p:spPr>
      </p:pic>
    </p:spTree>
    <p:extLst>
      <p:ext uri="{BB962C8B-B14F-4D97-AF65-F5344CB8AC3E}">
        <p14:creationId xmlns:p14="http://schemas.microsoft.com/office/powerpoint/2010/main" val="2632667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0F90-7754-4282-90E3-E5BB6E8B597B}"/>
              </a:ext>
            </a:extLst>
          </p:cNvPr>
          <p:cNvSpPr>
            <a:spLocks noGrp="1"/>
          </p:cNvSpPr>
          <p:nvPr>
            <p:ph type="title"/>
          </p:nvPr>
        </p:nvSpPr>
        <p:spPr/>
        <p:txBody>
          <a:bodyPr/>
          <a:lstStyle/>
          <a:p>
            <a:r>
              <a:rPr lang="en-US" dirty="0"/>
              <a:t>Machine learning</a:t>
            </a:r>
          </a:p>
        </p:txBody>
      </p:sp>
      <p:sp>
        <p:nvSpPr>
          <p:cNvPr id="3" name="Content Placeholder 2">
            <a:extLst>
              <a:ext uri="{FF2B5EF4-FFF2-40B4-BE49-F238E27FC236}">
                <a16:creationId xmlns:a16="http://schemas.microsoft.com/office/drawing/2014/main" id="{13429517-91A1-2AD5-C0FB-C95A71D70814}"/>
              </a:ext>
            </a:extLst>
          </p:cNvPr>
          <p:cNvSpPr>
            <a:spLocks noGrp="1"/>
          </p:cNvSpPr>
          <p:nvPr>
            <p:ph idx="1"/>
          </p:nvPr>
        </p:nvSpPr>
        <p:spPr/>
        <p:txBody>
          <a:bodyPr/>
          <a:lstStyle/>
          <a:p>
            <a:r>
              <a:rPr lang="en-US" dirty="0"/>
              <a:t>Machine learning is a term credited to Arthur Samuel of IBM, who in 1959 proposed that it may be possible to </a:t>
            </a:r>
            <a:r>
              <a:rPr lang="en-US" b="1" dirty="0"/>
              <a:t>teach computers to learn everything they need to know about the world and how to carry out tasks for themselves.</a:t>
            </a:r>
            <a:r>
              <a:rPr lang="en-US" dirty="0"/>
              <a:t> </a:t>
            </a:r>
          </a:p>
          <a:p>
            <a:r>
              <a:rPr lang="en-US" b="1" dirty="0"/>
              <a:t>Machine learning can be understood as an application of AI.</a:t>
            </a:r>
          </a:p>
        </p:txBody>
      </p:sp>
    </p:spTree>
    <p:extLst>
      <p:ext uri="{BB962C8B-B14F-4D97-AF65-F5344CB8AC3E}">
        <p14:creationId xmlns:p14="http://schemas.microsoft.com/office/powerpoint/2010/main" val="2701333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0F90-7754-4282-90E3-E5BB6E8B597B}"/>
              </a:ext>
            </a:extLst>
          </p:cNvPr>
          <p:cNvSpPr>
            <a:spLocks noGrp="1"/>
          </p:cNvSpPr>
          <p:nvPr>
            <p:ph type="title"/>
          </p:nvPr>
        </p:nvSpPr>
        <p:spPr/>
        <p:txBody>
          <a:bodyPr/>
          <a:lstStyle/>
          <a:p>
            <a:r>
              <a:rPr lang="en-US" dirty="0"/>
              <a:t>Machine learning</a:t>
            </a:r>
          </a:p>
        </p:txBody>
      </p:sp>
      <p:sp>
        <p:nvSpPr>
          <p:cNvPr id="3" name="Content Placeholder 2">
            <a:extLst>
              <a:ext uri="{FF2B5EF4-FFF2-40B4-BE49-F238E27FC236}">
                <a16:creationId xmlns:a16="http://schemas.microsoft.com/office/drawing/2014/main" id="{13429517-91A1-2AD5-C0FB-C95A71D70814}"/>
              </a:ext>
            </a:extLst>
          </p:cNvPr>
          <p:cNvSpPr>
            <a:spLocks noGrp="1"/>
          </p:cNvSpPr>
          <p:nvPr>
            <p:ph idx="1"/>
          </p:nvPr>
        </p:nvSpPr>
        <p:spPr/>
        <p:txBody>
          <a:bodyPr>
            <a:normAutofit fontScale="92500" lnSpcReduction="10000"/>
          </a:bodyPr>
          <a:lstStyle/>
          <a:p>
            <a:r>
              <a:rPr lang="en-US" dirty="0"/>
              <a:t>Machine learning was born from </a:t>
            </a:r>
            <a:r>
              <a:rPr lang="en-US" b="1" dirty="0"/>
              <a:t>pattern recognition </a:t>
            </a:r>
            <a:r>
              <a:rPr lang="en-US" dirty="0"/>
              <a:t>and the theory that computers can learn without being programmed to perform specific tasks,</a:t>
            </a:r>
          </a:p>
          <a:p>
            <a:r>
              <a:rPr lang="en-US" dirty="0"/>
              <a:t>This includes techniques such as </a:t>
            </a:r>
          </a:p>
          <a:p>
            <a:pPr lvl="1"/>
            <a:r>
              <a:rPr lang="en-US" dirty="0"/>
              <a:t>Bayesian methods; </a:t>
            </a:r>
          </a:p>
          <a:p>
            <a:pPr lvl="1"/>
            <a:r>
              <a:rPr lang="en-US" dirty="0"/>
              <a:t>Neural networks; </a:t>
            </a:r>
          </a:p>
          <a:p>
            <a:pPr lvl="1"/>
            <a:r>
              <a:rPr lang="en-US" dirty="0"/>
              <a:t>Inductive logic programming; </a:t>
            </a:r>
          </a:p>
          <a:p>
            <a:pPr lvl="1"/>
            <a:r>
              <a:rPr lang="en-US" dirty="0"/>
              <a:t>Explanation-based, </a:t>
            </a:r>
          </a:p>
          <a:p>
            <a:pPr lvl="1"/>
            <a:r>
              <a:rPr lang="en-US" dirty="0"/>
              <a:t>Natural language processing; </a:t>
            </a:r>
          </a:p>
          <a:p>
            <a:pPr lvl="1"/>
            <a:r>
              <a:rPr lang="en-US" dirty="0"/>
              <a:t>decision tree; and </a:t>
            </a:r>
          </a:p>
          <a:p>
            <a:pPr lvl="1"/>
            <a:r>
              <a:rPr lang="en-US" dirty="0"/>
              <a:t>reinforcement learning.</a:t>
            </a:r>
          </a:p>
        </p:txBody>
      </p:sp>
    </p:spTree>
    <p:extLst>
      <p:ext uri="{BB962C8B-B14F-4D97-AF65-F5344CB8AC3E}">
        <p14:creationId xmlns:p14="http://schemas.microsoft.com/office/powerpoint/2010/main" val="2678774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71A7-1D21-6AA5-F9B8-12A204F4C648}"/>
              </a:ext>
            </a:extLst>
          </p:cNvPr>
          <p:cNvSpPr>
            <a:spLocks noGrp="1"/>
          </p:cNvSpPr>
          <p:nvPr>
            <p:ph type="title"/>
          </p:nvPr>
        </p:nvSpPr>
        <p:spPr/>
        <p:txBody>
          <a:bodyPr/>
          <a:lstStyle/>
          <a:p>
            <a:r>
              <a:rPr lang="en-US" dirty="0"/>
              <a:t>Knowledge in systems</a:t>
            </a:r>
          </a:p>
        </p:txBody>
      </p:sp>
      <p:sp>
        <p:nvSpPr>
          <p:cNvPr id="3" name="Content Placeholder 2">
            <a:extLst>
              <a:ext uri="{FF2B5EF4-FFF2-40B4-BE49-F238E27FC236}">
                <a16:creationId xmlns:a16="http://schemas.microsoft.com/office/drawing/2014/main" id="{1EA207B9-F6B6-142F-EB4A-30A60215D9BC}"/>
              </a:ext>
            </a:extLst>
          </p:cNvPr>
          <p:cNvSpPr>
            <a:spLocks noGrp="1"/>
          </p:cNvSpPr>
          <p:nvPr>
            <p:ph idx="1"/>
          </p:nvPr>
        </p:nvSpPr>
        <p:spPr/>
        <p:txBody>
          <a:bodyPr>
            <a:normAutofit/>
          </a:bodyPr>
          <a:lstStyle/>
          <a:p>
            <a:r>
              <a:rPr lang="en-US" dirty="0"/>
              <a:t>Hardcoded: system will typically experience difficulties in new environments.</a:t>
            </a:r>
          </a:p>
          <a:p>
            <a:r>
              <a:rPr lang="en-US" dirty="0"/>
              <a:t>Acquired: difficulties can be overcome by a system that can acquire its own knowledge. This capability is known as machine learning. </a:t>
            </a:r>
          </a:p>
          <a:p>
            <a:r>
              <a:rPr lang="en-US" dirty="0"/>
              <a:t>This requires </a:t>
            </a:r>
          </a:p>
          <a:p>
            <a:pPr lvl="1"/>
            <a:r>
              <a:rPr lang="en-US" dirty="0"/>
              <a:t>knowledge acquisition, </a:t>
            </a:r>
          </a:p>
          <a:p>
            <a:pPr lvl="1"/>
            <a:r>
              <a:rPr lang="en-US" dirty="0"/>
              <a:t>inference,</a:t>
            </a:r>
          </a:p>
          <a:p>
            <a:pPr lvl="1"/>
            <a:r>
              <a:rPr lang="en-US" dirty="0"/>
              <a:t>updating and refining the knowledge base, </a:t>
            </a:r>
          </a:p>
          <a:p>
            <a:pPr lvl="1"/>
            <a:r>
              <a:rPr lang="en-US" dirty="0"/>
              <a:t>acquisition of heuristics, </a:t>
            </a:r>
          </a:p>
          <a:p>
            <a:pPr lvl="1"/>
            <a:r>
              <a:rPr lang="en-US" dirty="0"/>
              <a:t>and so forth.</a:t>
            </a:r>
          </a:p>
        </p:txBody>
      </p:sp>
    </p:spTree>
    <p:extLst>
      <p:ext uri="{BB962C8B-B14F-4D97-AF65-F5344CB8AC3E}">
        <p14:creationId xmlns:p14="http://schemas.microsoft.com/office/powerpoint/2010/main" val="2073774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D35C6-D24E-28AA-F32A-8B1C9AADB585}"/>
              </a:ext>
            </a:extLst>
          </p:cNvPr>
          <p:cNvSpPr>
            <a:spLocks noGrp="1"/>
          </p:cNvSpPr>
          <p:nvPr>
            <p:ph type="title"/>
          </p:nvPr>
        </p:nvSpPr>
        <p:spPr/>
        <p:txBody>
          <a:bodyPr>
            <a:normAutofit/>
          </a:bodyPr>
          <a:lstStyle/>
          <a:p>
            <a:r>
              <a:rPr lang="en-US" dirty="0"/>
              <a:t>Machine learning is covered in greater depth in Chapter 3.</a:t>
            </a:r>
          </a:p>
        </p:txBody>
      </p:sp>
    </p:spTree>
    <p:extLst>
      <p:ext uri="{BB962C8B-B14F-4D97-AF65-F5344CB8AC3E}">
        <p14:creationId xmlns:p14="http://schemas.microsoft.com/office/powerpoint/2010/main" val="1721694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3DB3-1DC0-C40C-F161-692F95C4EFCF}"/>
              </a:ext>
            </a:extLst>
          </p:cNvPr>
          <p:cNvSpPr>
            <a:spLocks noGrp="1"/>
          </p:cNvSpPr>
          <p:nvPr>
            <p:ph type="title"/>
          </p:nvPr>
        </p:nvSpPr>
        <p:spPr/>
        <p:txBody>
          <a:bodyPr/>
          <a:lstStyle/>
          <a:p>
            <a:r>
              <a:rPr lang="en-US" dirty="0"/>
              <a:t>What Is Data Science?</a:t>
            </a:r>
          </a:p>
        </p:txBody>
      </p:sp>
      <p:sp>
        <p:nvSpPr>
          <p:cNvPr id="3" name="Text Placeholder 2">
            <a:extLst>
              <a:ext uri="{FF2B5EF4-FFF2-40B4-BE49-F238E27FC236}">
                <a16:creationId xmlns:a16="http://schemas.microsoft.com/office/drawing/2014/main" id="{9D860166-689A-525B-F89D-B75862BCBA8D}"/>
              </a:ext>
            </a:extLst>
          </p:cNvPr>
          <p:cNvSpPr>
            <a:spLocks noGrp="1"/>
          </p:cNvSpPr>
          <p:nvPr>
            <p:ph type="body" idx="1"/>
          </p:nvPr>
        </p:nvSpPr>
        <p:spPr/>
        <p:txBody>
          <a:bodyPr/>
          <a:lstStyle/>
          <a:p>
            <a:r>
              <a:rPr lang="en-US" dirty="0"/>
              <a:t>#6</a:t>
            </a:r>
          </a:p>
        </p:txBody>
      </p:sp>
    </p:spTree>
    <p:extLst>
      <p:ext uri="{BB962C8B-B14F-4D97-AF65-F5344CB8AC3E}">
        <p14:creationId xmlns:p14="http://schemas.microsoft.com/office/powerpoint/2010/main" val="2224685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3ECF-8476-0A41-D52F-425A4527E471}"/>
              </a:ext>
            </a:extLst>
          </p:cNvPr>
          <p:cNvSpPr>
            <a:spLocks noGrp="1"/>
          </p:cNvSpPr>
          <p:nvPr>
            <p:ph type="title"/>
          </p:nvPr>
        </p:nvSpPr>
        <p:spPr/>
        <p:txBody>
          <a:bodyPr/>
          <a:lstStyle/>
          <a:p>
            <a:r>
              <a:rPr lang="en-US" dirty="0"/>
              <a:t>What Is Data Science?</a:t>
            </a:r>
          </a:p>
        </p:txBody>
      </p:sp>
      <p:sp>
        <p:nvSpPr>
          <p:cNvPr id="3" name="Content Placeholder 2">
            <a:extLst>
              <a:ext uri="{FF2B5EF4-FFF2-40B4-BE49-F238E27FC236}">
                <a16:creationId xmlns:a16="http://schemas.microsoft.com/office/drawing/2014/main" id="{F98F9CEC-0CC8-D818-B798-A6C74C0C2D21}"/>
              </a:ext>
            </a:extLst>
          </p:cNvPr>
          <p:cNvSpPr>
            <a:spLocks noGrp="1"/>
          </p:cNvSpPr>
          <p:nvPr>
            <p:ph idx="1"/>
          </p:nvPr>
        </p:nvSpPr>
        <p:spPr/>
        <p:txBody>
          <a:bodyPr/>
          <a:lstStyle/>
          <a:p>
            <a:r>
              <a:rPr lang="en-US" dirty="0"/>
              <a:t>All AI tasks will use some form of data. </a:t>
            </a:r>
          </a:p>
          <a:p>
            <a:r>
              <a:rPr lang="en-US" dirty="0"/>
              <a:t>Data science is a growing discipline that encompasses anything related to data cleansing, extraction, preparation, and analysis. </a:t>
            </a:r>
          </a:p>
          <a:p>
            <a:r>
              <a:rPr lang="en-US" dirty="0"/>
              <a:t>Data science is a general term for the range of techniques used when trying to extract insights (i.e., trying to understand) and information from data.</a:t>
            </a:r>
          </a:p>
          <a:p>
            <a:r>
              <a:rPr lang="en-US" dirty="0"/>
              <a:t>The term data science was phrased by William Cleveland in 2001 to describe an academic discipline bringing statistics and computer science closer together.</a:t>
            </a:r>
          </a:p>
        </p:txBody>
      </p:sp>
    </p:spTree>
    <p:extLst>
      <p:ext uri="{BB962C8B-B14F-4D97-AF65-F5344CB8AC3E}">
        <p14:creationId xmlns:p14="http://schemas.microsoft.com/office/powerpoint/2010/main" val="2817830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3F823-7522-8CCD-77BE-87929A57E0CC}"/>
              </a:ext>
            </a:extLst>
          </p:cNvPr>
          <p:cNvSpPr>
            <a:spLocks noGrp="1"/>
          </p:cNvSpPr>
          <p:nvPr>
            <p:ph type="title"/>
          </p:nvPr>
        </p:nvSpPr>
        <p:spPr/>
        <p:txBody>
          <a:bodyPr/>
          <a:lstStyle/>
          <a:p>
            <a:r>
              <a:rPr lang="en-US" dirty="0"/>
              <a:t>Why data science is important?</a:t>
            </a:r>
          </a:p>
        </p:txBody>
      </p:sp>
      <p:sp>
        <p:nvSpPr>
          <p:cNvPr id="3" name="Content Placeholder 2">
            <a:extLst>
              <a:ext uri="{FF2B5EF4-FFF2-40B4-BE49-F238E27FC236}">
                <a16:creationId xmlns:a16="http://schemas.microsoft.com/office/drawing/2014/main" id="{2F8676E3-5E1B-4226-5C7E-56D40EB6EC63}"/>
              </a:ext>
            </a:extLst>
          </p:cNvPr>
          <p:cNvSpPr>
            <a:spLocks noGrp="1"/>
          </p:cNvSpPr>
          <p:nvPr>
            <p:ph idx="1"/>
          </p:nvPr>
        </p:nvSpPr>
        <p:spPr/>
        <p:txBody>
          <a:bodyPr>
            <a:normAutofit/>
          </a:bodyPr>
          <a:lstStyle/>
          <a:p>
            <a:r>
              <a:rPr lang="en-US" dirty="0"/>
              <a:t>Teams working on AI projects will undoubtedly be working with data, whether little or big in volume. </a:t>
            </a:r>
          </a:p>
          <a:p>
            <a:r>
              <a:rPr lang="en-US" dirty="0"/>
              <a:t>In the case of big data, real-time data usually demands real-time analytics. </a:t>
            </a:r>
          </a:p>
          <a:p>
            <a:r>
              <a:rPr lang="en-US" dirty="0"/>
              <a:t>In most business cases, a data scientist or data engineer will be required to perform many technical roles related to the data including finding, interpreting, and managing data; ensuring consistency of data; building mathematical models using the data; and presenting and communicating data insights/findings to stakeholders. </a:t>
            </a:r>
          </a:p>
          <a:p>
            <a:r>
              <a:rPr lang="en-US" dirty="0"/>
              <a:t>Although you cannot do big data without data science, you can perform data science without big data—all that is required is data.</a:t>
            </a:r>
          </a:p>
          <a:p>
            <a:endParaRPr lang="en-US" dirty="0"/>
          </a:p>
        </p:txBody>
      </p:sp>
    </p:spTree>
    <p:extLst>
      <p:ext uri="{BB962C8B-B14F-4D97-AF65-F5344CB8AC3E}">
        <p14:creationId xmlns:p14="http://schemas.microsoft.com/office/powerpoint/2010/main" val="4197714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10C4-A977-29B4-C3AD-744E590F2C3B}"/>
              </a:ext>
            </a:extLst>
          </p:cNvPr>
          <p:cNvSpPr>
            <a:spLocks noGrp="1"/>
          </p:cNvSpPr>
          <p:nvPr>
            <p:ph type="title"/>
          </p:nvPr>
        </p:nvSpPr>
        <p:spPr/>
        <p:txBody>
          <a:bodyPr/>
          <a:lstStyle/>
          <a:p>
            <a:r>
              <a:rPr lang="en-US" dirty="0"/>
              <a:t>Data scientist vs. Statistician</a:t>
            </a:r>
          </a:p>
        </p:txBody>
      </p:sp>
      <p:sp>
        <p:nvSpPr>
          <p:cNvPr id="3" name="Content Placeholder 2">
            <a:extLst>
              <a:ext uri="{FF2B5EF4-FFF2-40B4-BE49-F238E27FC236}">
                <a16:creationId xmlns:a16="http://schemas.microsoft.com/office/drawing/2014/main" id="{322ADF82-DED4-C2C2-0D49-DEF70A678171}"/>
              </a:ext>
            </a:extLst>
          </p:cNvPr>
          <p:cNvSpPr>
            <a:spLocks noGrp="1"/>
          </p:cNvSpPr>
          <p:nvPr>
            <p:ph idx="1"/>
          </p:nvPr>
        </p:nvSpPr>
        <p:spPr/>
        <p:txBody>
          <a:bodyPr/>
          <a:lstStyle/>
          <a:p>
            <a:r>
              <a:rPr lang="en-US" dirty="0"/>
              <a:t>Because data exploration requires statistical analysis, many academics see no distinction between data science and statistics. A data science team (even if it is a team of one) is fundamental to deploying a successful project.</a:t>
            </a:r>
          </a:p>
          <a:p>
            <a:r>
              <a:rPr lang="en-US" dirty="0"/>
              <a:t>The data science team typically performs two key roles. </a:t>
            </a:r>
          </a:p>
          <a:p>
            <a:pPr lvl="1"/>
            <a:r>
              <a:rPr lang="en-US" dirty="0"/>
              <a:t>First, beginning with a problem or question, it is seeking to solve it with data; and </a:t>
            </a:r>
          </a:p>
          <a:p>
            <a:pPr lvl="1"/>
            <a:r>
              <a:rPr lang="en-US" dirty="0"/>
              <a:t>second, it is using the data to extract insight and intelligence through analytics.</a:t>
            </a:r>
          </a:p>
        </p:txBody>
      </p:sp>
    </p:spTree>
    <p:extLst>
      <p:ext uri="{BB962C8B-B14F-4D97-AF65-F5344CB8AC3E}">
        <p14:creationId xmlns:p14="http://schemas.microsoft.com/office/powerpoint/2010/main" val="611357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BE989-D105-1B34-FA50-91FBE7C90B6F}"/>
              </a:ext>
            </a:extLst>
          </p:cNvPr>
          <p:cNvSpPr>
            <a:spLocks noGrp="1"/>
          </p:cNvSpPr>
          <p:nvPr>
            <p:ph type="title"/>
          </p:nvPr>
        </p:nvSpPr>
        <p:spPr/>
        <p:txBody>
          <a:bodyPr/>
          <a:lstStyle/>
          <a:p>
            <a:r>
              <a:rPr lang="en-US" dirty="0"/>
              <a:t> </a:t>
            </a:r>
          </a:p>
        </p:txBody>
      </p:sp>
      <p:pic>
        <p:nvPicPr>
          <p:cNvPr id="4" name="Content Placeholder 3">
            <a:extLst>
              <a:ext uri="{FF2B5EF4-FFF2-40B4-BE49-F238E27FC236}">
                <a16:creationId xmlns:a16="http://schemas.microsoft.com/office/drawing/2014/main" id="{39826B01-5AB5-2D14-94BC-2BD548B60330}"/>
              </a:ext>
            </a:extLst>
          </p:cNvPr>
          <p:cNvPicPr>
            <a:picLocks noGrp="1" noChangeAspect="1"/>
          </p:cNvPicPr>
          <p:nvPr>
            <p:ph idx="1"/>
          </p:nvPr>
        </p:nvPicPr>
        <p:blipFill>
          <a:blip r:embed="rId2"/>
          <a:stretch>
            <a:fillRect/>
          </a:stretch>
        </p:blipFill>
        <p:spPr>
          <a:xfrm>
            <a:off x="1926746" y="1898132"/>
            <a:ext cx="8338508" cy="4158645"/>
          </a:xfrm>
          <a:prstGeom prst="rect">
            <a:avLst/>
          </a:prstGeom>
        </p:spPr>
      </p:pic>
    </p:spTree>
    <p:extLst>
      <p:ext uri="{BB962C8B-B14F-4D97-AF65-F5344CB8AC3E}">
        <p14:creationId xmlns:p14="http://schemas.microsoft.com/office/powerpoint/2010/main" val="228768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C62A-83AD-1C82-0B31-E7E83A7DDEC2}"/>
              </a:ext>
            </a:extLst>
          </p:cNvPr>
          <p:cNvSpPr>
            <a:spLocks noGrp="1"/>
          </p:cNvSpPr>
          <p:nvPr>
            <p:ph type="title"/>
          </p:nvPr>
        </p:nvSpPr>
        <p:spPr/>
        <p:txBody>
          <a:bodyPr/>
          <a:lstStyle/>
          <a:p>
            <a:r>
              <a:rPr lang="en-US" dirty="0"/>
              <a:t>By the end of the book…</a:t>
            </a:r>
          </a:p>
        </p:txBody>
      </p:sp>
      <p:sp>
        <p:nvSpPr>
          <p:cNvPr id="3" name="Content Placeholder 2">
            <a:extLst>
              <a:ext uri="{FF2B5EF4-FFF2-40B4-BE49-F238E27FC236}">
                <a16:creationId xmlns:a16="http://schemas.microsoft.com/office/drawing/2014/main" id="{003D9AC1-3C07-F76F-88D2-7AB8638452D7}"/>
              </a:ext>
            </a:extLst>
          </p:cNvPr>
          <p:cNvSpPr>
            <a:spLocks noGrp="1"/>
          </p:cNvSpPr>
          <p:nvPr>
            <p:ph idx="1"/>
          </p:nvPr>
        </p:nvSpPr>
        <p:spPr/>
        <p:txBody>
          <a:bodyPr/>
          <a:lstStyle/>
          <a:p>
            <a:r>
              <a:rPr lang="en-US" dirty="0"/>
              <a:t>Explaining key aspects of AI and machine learning to stakeholders. </a:t>
            </a:r>
          </a:p>
          <a:p>
            <a:r>
              <a:rPr lang="en-US" dirty="0"/>
              <a:t>Describe … </a:t>
            </a:r>
          </a:p>
          <a:p>
            <a:pPr lvl="1"/>
            <a:r>
              <a:rPr lang="en-US" dirty="0"/>
              <a:t>the machine learning approach and limitations, </a:t>
            </a:r>
          </a:p>
          <a:p>
            <a:pPr lvl="1"/>
            <a:r>
              <a:rPr lang="en-US" dirty="0"/>
              <a:t>fundamental algorithms, </a:t>
            </a:r>
          </a:p>
          <a:p>
            <a:pPr lvl="1"/>
            <a:r>
              <a:rPr lang="en-US" dirty="0"/>
              <a:t>the usefulness and requirements of data, </a:t>
            </a:r>
          </a:p>
          <a:p>
            <a:pPr lvl="1"/>
            <a:r>
              <a:rPr lang="en-US" dirty="0"/>
              <a:t>the ethics and governance of learning, and</a:t>
            </a:r>
          </a:p>
          <a:p>
            <a:pPr lvl="1"/>
            <a:r>
              <a:rPr lang="en-US" dirty="0"/>
              <a:t>how to evaluate the success of such systems.</a:t>
            </a:r>
          </a:p>
        </p:txBody>
      </p:sp>
    </p:spTree>
    <p:extLst>
      <p:ext uri="{BB962C8B-B14F-4D97-AF65-F5344CB8AC3E}">
        <p14:creationId xmlns:p14="http://schemas.microsoft.com/office/powerpoint/2010/main" val="3826592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E7386-DC62-1B8F-B771-4E361DDDA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A230D-3C35-AC0A-86BB-31B14D1CDFAE}"/>
              </a:ext>
            </a:extLst>
          </p:cNvPr>
          <p:cNvSpPr>
            <a:spLocks noGrp="1"/>
          </p:cNvSpPr>
          <p:nvPr>
            <p:ph type="title"/>
          </p:nvPr>
        </p:nvSpPr>
        <p:spPr/>
        <p:txBody>
          <a:bodyPr/>
          <a:lstStyle/>
          <a:p>
            <a:r>
              <a:rPr lang="en-US" dirty="0"/>
              <a:t>Big Data</a:t>
            </a:r>
          </a:p>
        </p:txBody>
      </p:sp>
      <p:sp>
        <p:nvSpPr>
          <p:cNvPr id="3" name="Text Placeholder 2">
            <a:extLst>
              <a:ext uri="{FF2B5EF4-FFF2-40B4-BE49-F238E27FC236}">
                <a16:creationId xmlns:a16="http://schemas.microsoft.com/office/drawing/2014/main" id="{E2A635DB-6ACE-07A6-014B-A6FD3CD1DA6E}"/>
              </a:ext>
            </a:extLst>
          </p:cNvPr>
          <p:cNvSpPr>
            <a:spLocks noGrp="1"/>
          </p:cNvSpPr>
          <p:nvPr>
            <p:ph type="body" idx="1"/>
          </p:nvPr>
        </p:nvSpPr>
        <p:spPr/>
        <p:txBody>
          <a:bodyPr/>
          <a:lstStyle/>
          <a:p>
            <a:r>
              <a:rPr lang="en-US" dirty="0"/>
              <a:t>#7</a:t>
            </a:r>
          </a:p>
        </p:txBody>
      </p:sp>
    </p:spTree>
    <p:extLst>
      <p:ext uri="{BB962C8B-B14F-4D97-AF65-F5344CB8AC3E}">
        <p14:creationId xmlns:p14="http://schemas.microsoft.com/office/powerpoint/2010/main" val="1741891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46D6-4069-460A-B249-653596A45A9B}"/>
              </a:ext>
            </a:extLst>
          </p:cNvPr>
          <p:cNvSpPr>
            <a:spLocks noGrp="1"/>
          </p:cNvSpPr>
          <p:nvPr>
            <p:ph type="title"/>
          </p:nvPr>
        </p:nvSpPr>
        <p:spPr/>
        <p:txBody>
          <a:bodyPr>
            <a:normAutofit/>
          </a:bodyPr>
          <a:lstStyle/>
          <a:p>
            <a:r>
              <a:rPr lang="en-US" dirty="0">
                <a:latin typeface="Vazirmatn" pitchFamily="2" charset="-78"/>
                <a:cs typeface="Vazirmatn" pitchFamily="2" charset="-78"/>
              </a:rPr>
              <a:t>Learning from Real-Time, Big Data</a:t>
            </a:r>
          </a:p>
        </p:txBody>
      </p:sp>
      <p:sp>
        <p:nvSpPr>
          <p:cNvPr id="3" name="Content Placeholder 2">
            <a:extLst>
              <a:ext uri="{FF2B5EF4-FFF2-40B4-BE49-F238E27FC236}">
                <a16:creationId xmlns:a16="http://schemas.microsoft.com/office/drawing/2014/main" id="{7D1F07AD-F233-4D26-9487-A812CC7DF784}"/>
              </a:ext>
            </a:extLst>
          </p:cNvPr>
          <p:cNvSpPr>
            <a:spLocks noGrp="1"/>
          </p:cNvSpPr>
          <p:nvPr>
            <p:ph idx="1"/>
          </p:nvPr>
        </p:nvSpPr>
        <p:spPr/>
        <p:txBody>
          <a:bodyPr>
            <a:normAutofit fontScale="92500" lnSpcReduction="10000"/>
          </a:bodyPr>
          <a:lstStyle/>
          <a:p>
            <a:r>
              <a:rPr lang="en-US" dirty="0">
                <a:latin typeface="Vazirmatn" pitchFamily="2" charset="-78"/>
                <a:cs typeface="Vazirmatn" pitchFamily="2" charset="-78"/>
              </a:rPr>
              <a:t>Volume</a:t>
            </a:r>
          </a:p>
          <a:p>
            <a:endParaRPr lang="en-US" dirty="0">
              <a:latin typeface="Vazirmatn" pitchFamily="2" charset="-78"/>
              <a:cs typeface="Vazirmatn" pitchFamily="2" charset="-78"/>
            </a:endParaRPr>
          </a:p>
          <a:p>
            <a:r>
              <a:rPr lang="en-US" dirty="0">
                <a:latin typeface="Vazirmatn" pitchFamily="2" charset="-78"/>
                <a:cs typeface="Vazirmatn" pitchFamily="2" charset="-78"/>
              </a:rPr>
              <a:t>Velocity</a:t>
            </a:r>
          </a:p>
          <a:p>
            <a:endParaRPr lang="en-US" dirty="0">
              <a:latin typeface="Vazirmatn" pitchFamily="2" charset="-78"/>
              <a:cs typeface="Vazirmatn" pitchFamily="2" charset="-78"/>
            </a:endParaRPr>
          </a:p>
          <a:p>
            <a:r>
              <a:rPr lang="en-US" dirty="0">
                <a:latin typeface="Vazirmatn" pitchFamily="2" charset="-78"/>
                <a:cs typeface="Vazirmatn" pitchFamily="2" charset="-78"/>
              </a:rPr>
              <a:t>Variety</a:t>
            </a:r>
          </a:p>
          <a:p>
            <a:endParaRPr lang="en-US" dirty="0">
              <a:latin typeface="Vazirmatn" pitchFamily="2" charset="-78"/>
              <a:cs typeface="Vazirmatn" pitchFamily="2" charset="-78"/>
            </a:endParaRPr>
          </a:p>
          <a:p>
            <a:r>
              <a:rPr lang="en-US" dirty="0">
                <a:latin typeface="Vazirmatn" pitchFamily="2" charset="-78"/>
                <a:cs typeface="Vazirmatn" pitchFamily="2" charset="-78"/>
              </a:rPr>
              <a:t>Veracity</a:t>
            </a:r>
          </a:p>
          <a:p>
            <a:endParaRPr lang="en-US" dirty="0">
              <a:latin typeface="Vazirmatn" pitchFamily="2" charset="-78"/>
              <a:cs typeface="Vazirmatn" pitchFamily="2" charset="-78"/>
            </a:endParaRPr>
          </a:p>
          <a:p>
            <a:r>
              <a:rPr lang="en-US" dirty="0">
                <a:latin typeface="Vazirmatn" pitchFamily="2" charset="-78"/>
                <a:cs typeface="Vazirmatn" pitchFamily="2" charset="-78"/>
              </a:rPr>
              <a:t>Value</a:t>
            </a:r>
          </a:p>
        </p:txBody>
      </p:sp>
    </p:spTree>
    <p:extLst>
      <p:ext uri="{BB962C8B-B14F-4D97-AF65-F5344CB8AC3E}">
        <p14:creationId xmlns:p14="http://schemas.microsoft.com/office/powerpoint/2010/main" val="1017334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4AD8-4DD0-43F9-9639-7CEC8774267D}"/>
              </a:ext>
            </a:extLst>
          </p:cNvPr>
          <p:cNvSpPr>
            <a:spLocks noGrp="1"/>
          </p:cNvSpPr>
          <p:nvPr>
            <p:ph type="title"/>
          </p:nvPr>
        </p:nvSpPr>
        <p:spPr/>
        <p:txBody>
          <a:bodyPr/>
          <a:lstStyle/>
          <a:p>
            <a:pPr algn="l"/>
            <a:r>
              <a:rPr lang="en-US" dirty="0">
                <a:latin typeface="Vazirmatn" pitchFamily="2" charset="-78"/>
                <a:cs typeface="Vazirmatn" pitchFamily="2" charset="-78"/>
              </a:rPr>
              <a:t>AI Winters</a:t>
            </a:r>
          </a:p>
        </p:txBody>
      </p:sp>
      <p:sp>
        <p:nvSpPr>
          <p:cNvPr id="3" name="Content Placeholder 2">
            <a:extLst>
              <a:ext uri="{FF2B5EF4-FFF2-40B4-BE49-F238E27FC236}">
                <a16:creationId xmlns:a16="http://schemas.microsoft.com/office/drawing/2014/main" id="{7E73725E-5642-42EE-B881-DC826820E429}"/>
              </a:ext>
            </a:extLst>
          </p:cNvPr>
          <p:cNvSpPr>
            <a:spLocks noGrp="1"/>
          </p:cNvSpPr>
          <p:nvPr>
            <p:ph idx="1"/>
          </p:nvPr>
        </p:nvSpPr>
        <p:spPr/>
        <p:txBody>
          <a:bodyPr>
            <a:normAutofit fontScale="85000" lnSpcReduction="20000"/>
          </a:bodyPr>
          <a:lstStyle/>
          <a:p>
            <a:pPr algn="l">
              <a:lnSpc>
                <a:spcPct val="210000"/>
              </a:lnSpc>
            </a:pPr>
            <a:r>
              <a:rPr lang="en-US" dirty="0">
                <a:latin typeface="Vazirmatn" pitchFamily="2" charset="-78"/>
                <a:cs typeface="Vazirmatn" pitchFamily="2" charset="-78"/>
              </a:rPr>
              <a:t>First Winter (mid-1970s to early 1980s)</a:t>
            </a:r>
            <a:endParaRPr lang="fa-IR" dirty="0">
              <a:latin typeface="Vazirmatn" pitchFamily="2" charset="-78"/>
              <a:cs typeface="Vazirmatn" pitchFamily="2" charset="-78"/>
            </a:endParaRPr>
          </a:p>
          <a:p>
            <a:pPr marL="617220" lvl="1" indent="-342900">
              <a:buFont typeface="+mj-lt"/>
              <a:buAutoNum type="arabicPeriod"/>
            </a:pPr>
            <a:r>
              <a:rPr lang="en-US" dirty="0">
                <a:solidFill>
                  <a:srgbClr val="FF0000"/>
                </a:solidFill>
                <a:latin typeface="Vazirmatn" pitchFamily="2" charset="-78"/>
                <a:cs typeface="Vazirmatn" pitchFamily="2" charset="-78"/>
              </a:rPr>
              <a:t>Limiting computing power</a:t>
            </a:r>
            <a:endParaRPr lang="fa-IR" dirty="0">
              <a:solidFill>
                <a:srgbClr val="FF0000"/>
              </a:solidFill>
              <a:latin typeface="Vazirmatn" pitchFamily="2" charset="-78"/>
              <a:cs typeface="Vazirmatn" pitchFamily="2" charset="-78"/>
            </a:endParaRPr>
          </a:p>
          <a:p>
            <a:pPr marL="617220" lvl="1" indent="-342900">
              <a:buFont typeface="+mj-lt"/>
              <a:buAutoNum type="arabicPeriod"/>
            </a:pPr>
            <a:r>
              <a:rPr lang="en-US" dirty="0">
                <a:latin typeface="Vazirmatn" pitchFamily="2" charset="-78"/>
                <a:cs typeface="Vazirmatn" pitchFamily="2" charset="-78"/>
              </a:rPr>
              <a:t>Failure of rule based systems</a:t>
            </a:r>
          </a:p>
          <a:p>
            <a:pPr marL="617220" lvl="1" indent="-342900">
              <a:buFont typeface="+mj-lt"/>
              <a:buAutoNum type="arabicPeriod"/>
            </a:pPr>
            <a:r>
              <a:rPr lang="en-US" dirty="0">
                <a:latin typeface="Vazirmatn" pitchFamily="2" charset="-78"/>
                <a:cs typeface="Vazirmatn" pitchFamily="2" charset="-78"/>
              </a:rPr>
              <a:t>Funding</a:t>
            </a:r>
          </a:p>
          <a:p>
            <a:pPr marL="617220" lvl="1" indent="-342900">
              <a:buFont typeface="+mj-lt"/>
              <a:buAutoNum type="arabicPeriod"/>
            </a:pPr>
            <a:r>
              <a:rPr lang="en-US" dirty="0">
                <a:latin typeface="Vazirmatn" pitchFamily="2" charset="-78"/>
                <a:cs typeface="Vazirmatn" pitchFamily="2" charset="-78"/>
              </a:rPr>
              <a:t>Overhyped promises</a:t>
            </a:r>
            <a:endParaRPr lang="fa-IR" dirty="0">
              <a:latin typeface="Vazirmatn" pitchFamily="2" charset="-78"/>
              <a:cs typeface="Vazirmatn" pitchFamily="2" charset="-78"/>
            </a:endParaRPr>
          </a:p>
          <a:p>
            <a:pPr algn="l">
              <a:lnSpc>
                <a:spcPct val="210000"/>
              </a:lnSpc>
            </a:pPr>
            <a:r>
              <a:rPr lang="en-US" dirty="0">
                <a:latin typeface="Vazirmatn" pitchFamily="2" charset="-78"/>
                <a:cs typeface="Vazirmatn" pitchFamily="2" charset="-78"/>
              </a:rPr>
              <a:t>Second Winter (late 1980s to early 1990s)</a:t>
            </a:r>
          </a:p>
          <a:p>
            <a:pPr marL="617220" lvl="1" indent="-342900">
              <a:buFont typeface="+mj-lt"/>
              <a:buAutoNum type="arabicPeriod"/>
            </a:pPr>
            <a:r>
              <a:rPr lang="en-US" dirty="0">
                <a:solidFill>
                  <a:srgbClr val="FF0000"/>
                </a:solidFill>
                <a:latin typeface="Vazirmatn" pitchFamily="2" charset="-78"/>
                <a:cs typeface="Vazirmatn" pitchFamily="2" charset="-78"/>
              </a:rPr>
              <a:t>Limitation of expert systems</a:t>
            </a:r>
          </a:p>
          <a:p>
            <a:pPr marL="617220" lvl="1" indent="-342900">
              <a:buFont typeface="+mj-lt"/>
              <a:buAutoNum type="arabicPeriod"/>
            </a:pPr>
            <a:r>
              <a:rPr lang="en-US" dirty="0">
                <a:solidFill>
                  <a:srgbClr val="FF0000"/>
                </a:solidFill>
                <a:latin typeface="Vazirmatn" pitchFamily="2" charset="-78"/>
                <a:cs typeface="Vazirmatn" pitchFamily="2" charset="-78"/>
              </a:rPr>
              <a:t>Computational bottlenecks</a:t>
            </a:r>
          </a:p>
          <a:p>
            <a:pPr marL="617220" lvl="1" indent="-342900">
              <a:buFont typeface="+mj-lt"/>
              <a:buAutoNum type="arabicPeriod"/>
            </a:pPr>
            <a:r>
              <a:rPr lang="en-US" dirty="0">
                <a:latin typeface="Vazirmatn" pitchFamily="2" charset="-78"/>
                <a:cs typeface="Vazirmatn" pitchFamily="2" charset="-78"/>
              </a:rPr>
              <a:t>Failed commercial</a:t>
            </a:r>
          </a:p>
          <a:p>
            <a:pPr marL="617220" lvl="1" indent="-342900">
              <a:buFont typeface="+mj-lt"/>
              <a:buAutoNum type="arabicPeriod"/>
            </a:pPr>
            <a:r>
              <a:rPr lang="en-US" dirty="0">
                <a:latin typeface="Vazirmatn" pitchFamily="2" charset="-78"/>
                <a:cs typeface="Vazirmatn" pitchFamily="2" charset="-78"/>
              </a:rPr>
              <a:t>Shift in academic focus</a:t>
            </a:r>
          </a:p>
        </p:txBody>
      </p:sp>
    </p:spTree>
    <p:extLst>
      <p:ext uri="{BB962C8B-B14F-4D97-AF65-F5344CB8AC3E}">
        <p14:creationId xmlns:p14="http://schemas.microsoft.com/office/powerpoint/2010/main" val="582061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FEEDE9-62F2-4948-AF5D-AFDAFB2D8FCC}"/>
              </a:ext>
            </a:extLst>
          </p:cNvPr>
          <p:cNvSpPr>
            <a:spLocks noGrp="1"/>
          </p:cNvSpPr>
          <p:nvPr>
            <p:ph idx="1"/>
          </p:nvPr>
        </p:nvSpPr>
        <p:spPr/>
        <p:txBody>
          <a:bodyPr/>
          <a:lstStyle/>
          <a:p>
            <a:endParaRPr lang="en-US" dirty="0">
              <a:latin typeface="Vazirmatn" pitchFamily="2" charset="-78"/>
              <a:cs typeface="Vazirmatn" pitchFamily="2" charset="-78"/>
            </a:endParaRPr>
          </a:p>
          <a:p>
            <a:endParaRPr lang="en-US" dirty="0">
              <a:latin typeface="Vazirmatn" pitchFamily="2" charset="-78"/>
              <a:cs typeface="Vazirmatn" pitchFamily="2" charset="-78"/>
            </a:endParaRPr>
          </a:p>
          <a:p>
            <a:r>
              <a:rPr lang="en-US" dirty="0">
                <a:latin typeface="Vazirmatn" pitchFamily="2" charset="-78"/>
                <a:cs typeface="Vazirmatn" pitchFamily="2" charset="-78"/>
              </a:rPr>
              <a:t>The Apple iPhone 6 (2014) is over 32,000 times faster than the Apollo-era NASA computers that took man to the moon (1969)</a:t>
            </a:r>
          </a:p>
        </p:txBody>
      </p:sp>
    </p:spTree>
    <p:extLst>
      <p:ext uri="{BB962C8B-B14F-4D97-AF65-F5344CB8AC3E}">
        <p14:creationId xmlns:p14="http://schemas.microsoft.com/office/powerpoint/2010/main" val="926621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4AD8-4DD0-43F9-9639-7CEC8774267D}"/>
              </a:ext>
            </a:extLst>
          </p:cNvPr>
          <p:cNvSpPr>
            <a:spLocks noGrp="1"/>
          </p:cNvSpPr>
          <p:nvPr>
            <p:ph type="title"/>
          </p:nvPr>
        </p:nvSpPr>
        <p:spPr/>
        <p:txBody>
          <a:bodyPr/>
          <a:lstStyle/>
          <a:p>
            <a:pPr algn="l"/>
            <a:r>
              <a:rPr lang="en-US" dirty="0">
                <a:latin typeface="Vazirmatn" pitchFamily="2" charset="-78"/>
                <a:cs typeface="Vazirmatn" pitchFamily="2" charset="-78"/>
              </a:rPr>
              <a:t>AI in Healthcare</a:t>
            </a:r>
          </a:p>
        </p:txBody>
      </p:sp>
      <p:sp>
        <p:nvSpPr>
          <p:cNvPr id="3" name="Content Placeholder 2">
            <a:extLst>
              <a:ext uri="{FF2B5EF4-FFF2-40B4-BE49-F238E27FC236}">
                <a16:creationId xmlns:a16="http://schemas.microsoft.com/office/drawing/2014/main" id="{7E73725E-5642-42EE-B881-DC826820E429}"/>
              </a:ext>
            </a:extLst>
          </p:cNvPr>
          <p:cNvSpPr>
            <a:spLocks noGrp="1"/>
          </p:cNvSpPr>
          <p:nvPr>
            <p:ph idx="1"/>
          </p:nvPr>
        </p:nvSpPr>
        <p:spPr/>
        <p:txBody>
          <a:bodyPr>
            <a:normAutofit fontScale="92500" lnSpcReduction="10000"/>
          </a:bodyPr>
          <a:lstStyle/>
          <a:p>
            <a:pPr algn="l"/>
            <a:r>
              <a:rPr lang="en-US" dirty="0">
                <a:latin typeface="Vazirmatn" pitchFamily="2" charset="-78"/>
                <a:cs typeface="Vazirmatn" pitchFamily="2" charset="-78"/>
              </a:rPr>
              <a:t>Prediction</a:t>
            </a:r>
          </a:p>
          <a:p>
            <a:pPr algn="l"/>
            <a:endParaRPr lang="fa-IR" dirty="0">
              <a:latin typeface="Vazirmatn" pitchFamily="2" charset="-78"/>
              <a:cs typeface="Vazirmatn" pitchFamily="2" charset="-78"/>
            </a:endParaRPr>
          </a:p>
          <a:p>
            <a:pPr algn="l"/>
            <a:r>
              <a:rPr lang="en-US" dirty="0">
                <a:latin typeface="Vazirmatn" pitchFamily="2" charset="-78"/>
                <a:cs typeface="Vazirmatn" pitchFamily="2" charset="-78"/>
              </a:rPr>
              <a:t>Diagnosis</a:t>
            </a:r>
          </a:p>
          <a:p>
            <a:pPr algn="l"/>
            <a:endParaRPr lang="en-US" dirty="0">
              <a:latin typeface="Vazirmatn" pitchFamily="2" charset="-78"/>
              <a:cs typeface="Vazirmatn" pitchFamily="2" charset="-78"/>
            </a:endParaRPr>
          </a:p>
          <a:p>
            <a:pPr algn="l"/>
            <a:r>
              <a:rPr lang="en-US" dirty="0">
                <a:latin typeface="Vazirmatn" pitchFamily="2" charset="-78"/>
                <a:cs typeface="Vazirmatn" pitchFamily="2" charset="-78"/>
              </a:rPr>
              <a:t>Personalized Treatment and Behavior Modification</a:t>
            </a:r>
          </a:p>
          <a:p>
            <a:pPr algn="l"/>
            <a:endParaRPr lang="en-US" dirty="0">
              <a:latin typeface="Vazirmatn" pitchFamily="2" charset="-78"/>
              <a:cs typeface="Vazirmatn" pitchFamily="2" charset="-78"/>
            </a:endParaRPr>
          </a:p>
          <a:p>
            <a:pPr algn="l"/>
            <a:r>
              <a:rPr lang="en-US" dirty="0">
                <a:latin typeface="Vazirmatn" pitchFamily="2" charset="-78"/>
                <a:cs typeface="Vazirmatn" pitchFamily="2" charset="-78"/>
              </a:rPr>
              <a:t>Drug Discovery</a:t>
            </a:r>
          </a:p>
          <a:p>
            <a:pPr algn="l"/>
            <a:endParaRPr lang="en-US" dirty="0">
              <a:latin typeface="Vazirmatn" pitchFamily="2" charset="-78"/>
              <a:cs typeface="Vazirmatn" pitchFamily="2" charset="-78"/>
            </a:endParaRPr>
          </a:p>
          <a:p>
            <a:pPr algn="l"/>
            <a:r>
              <a:rPr lang="en-US" dirty="0">
                <a:latin typeface="Vazirmatn" pitchFamily="2" charset="-78"/>
                <a:cs typeface="Vazirmatn" pitchFamily="2" charset="-78"/>
              </a:rPr>
              <a:t>Follow-up Care</a:t>
            </a:r>
          </a:p>
        </p:txBody>
      </p:sp>
    </p:spTree>
    <p:extLst>
      <p:ext uri="{BB962C8B-B14F-4D97-AF65-F5344CB8AC3E}">
        <p14:creationId xmlns:p14="http://schemas.microsoft.com/office/powerpoint/2010/main" val="2051598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7308-B9A1-45A1-A720-A762744AD243}"/>
              </a:ext>
            </a:extLst>
          </p:cNvPr>
          <p:cNvSpPr>
            <a:spLocks noGrp="1"/>
          </p:cNvSpPr>
          <p:nvPr>
            <p:ph type="title"/>
          </p:nvPr>
        </p:nvSpPr>
        <p:spPr/>
        <p:txBody>
          <a:bodyPr/>
          <a:lstStyle/>
          <a:p>
            <a:r>
              <a:rPr lang="en-US" dirty="0">
                <a:latin typeface="Vazirmatn" pitchFamily="2" charset="-78"/>
                <a:cs typeface="Vazirmatn" pitchFamily="2" charset="-78"/>
              </a:rPr>
              <a:t>Diabetes Digital Media</a:t>
            </a:r>
          </a:p>
        </p:txBody>
      </p:sp>
      <p:sp>
        <p:nvSpPr>
          <p:cNvPr id="3" name="Content Placeholder 2">
            <a:extLst>
              <a:ext uri="{FF2B5EF4-FFF2-40B4-BE49-F238E27FC236}">
                <a16:creationId xmlns:a16="http://schemas.microsoft.com/office/drawing/2014/main" id="{E8F17C24-438A-4179-8717-D4C33452C652}"/>
              </a:ext>
            </a:extLst>
          </p:cNvPr>
          <p:cNvSpPr>
            <a:spLocks noGrp="1"/>
          </p:cNvSpPr>
          <p:nvPr>
            <p:ph idx="1"/>
          </p:nvPr>
        </p:nvSpPr>
        <p:spPr/>
        <p:txBody>
          <a:bodyPr/>
          <a:lstStyle/>
          <a:p>
            <a:r>
              <a:rPr lang="en-US" dirty="0">
                <a:latin typeface="Vazirmatn" pitchFamily="2" charset="-78"/>
                <a:cs typeface="Vazirmatn" pitchFamily="2" charset="-78"/>
              </a:rPr>
              <a:t>Low Carb Program</a:t>
            </a:r>
          </a:p>
          <a:p>
            <a:endParaRPr lang="en-US" dirty="0">
              <a:latin typeface="Vazirmatn" pitchFamily="2" charset="-78"/>
              <a:cs typeface="Vazirmatn" pitchFamily="2" charset="-78"/>
            </a:endParaRPr>
          </a:p>
          <a:p>
            <a:r>
              <a:rPr lang="en-US" dirty="0">
                <a:latin typeface="Vazirmatn" pitchFamily="2" charset="-78"/>
                <a:cs typeface="Vazirmatn" pitchFamily="2" charset="-78"/>
              </a:rPr>
              <a:t>Type 2 diabetes and prediabetes</a:t>
            </a:r>
          </a:p>
          <a:p>
            <a:endParaRPr lang="en-US" dirty="0">
              <a:latin typeface="Vazirmatn" pitchFamily="2" charset="-78"/>
              <a:cs typeface="Vazirmatn" pitchFamily="2" charset="-78"/>
            </a:endParaRPr>
          </a:p>
          <a:p>
            <a:r>
              <a:rPr lang="en-US" dirty="0">
                <a:latin typeface="Vazirmatn" pitchFamily="2" charset="-78"/>
                <a:cs typeface="Vazirmatn" pitchFamily="2" charset="-78"/>
              </a:rPr>
              <a:t>Saving over $1,015 per patient per year</a:t>
            </a:r>
          </a:p>
        </p:txBody>
      </p:sp>
      <p:pic>
        <p:nvPicPr>
          <p:cNvPr id="5" name="Picture 4">
            <a:extLst>
              <a:ext uri="{FF2B5EF4-FFF2-40B4-BE49-F238E27FC236}">
                <a16:creationId xmlns:a16="http://schemas.microsoft.com/office/drawing/2014/main" id="{EFA92AD1-4C74-4158-BB67-B7638D1B9C83}"/>
              </a:ext>
            </a:extLst>
          </p:cNvPr>
          <p:cNvPicPr>
            <a:picLocks noChangeAspect="1"/>
          </p:cNvPicPr>
          <p:nvPr/>
        </p:nvPicPr>
        <p:blipFill>
          <a:blip r:embed="rId2"/>
          <a:stretch>
            <a:fillRect/>
          </a:stretch>
        </p:blipFill>
        <p:spPr>
          <a:xfrm>
            <a:off x="2444811" y="4527073"/>
            <a:ext cx="7302378" cy="2149848"/>
          </a:xfrm>
          <a:prstGeom prst="rect">
            <a:avLst/>
          </a:prstGeom>
        </p:spPr>
      </p:pic>
    </p:spTree>
    <p:extLst>
      <p:ext uri="{BB962C8B-B14F-4D97-AF65-F5344CB8AC3E}">
        <p14:creationId xmlns:p14="http://schemas.microsoft.com/office/powerpoint/2010/main" val="1470878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85C3D8-7AE3-4D03-ADBB-15B90F897B95}"/>
              </a:ext>
            </a:extLst>
          </p:cNvPr>
          <p:cNvPicPr>
            <a:picLocks noGrp="1" noChangeAspect="1"/>
          </p:cNvPicPr>
          <p:nvPr>
            <p:ph idx="1"/>
          </p:nvPr>
        </p:nvPicPr>
        <p:blipFill>
          <a:blip r:embed="rId2"/>
          <a:stretch>
            <a:fillRect/>
          </a:stretch>
        </p:blipFill>
        <p:spPr>
          <a:xfrm>
            <a:off x="1514470" y="520501"/>
            <a:ext cx="9163059" cy="5816998"/>
          </a:xfrm>
        </p:spPr>
      </p:pic>
    </p:spTree>
    <p:extLst>
      <p:ext uri="{BB962C8B-B14F-4D97-AF65-F5344CB8AC3E}">
        <p14:creationId xmlns:p14="http://schemas.microsoft.com/office/powerpoint/2010/main" val="3242234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A04BE-2B83-D962-2B36-92034DA51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1A81C-D8B8-13DC-7C4E-1B544C270A23}"/>
              </a:ext>
            </a:extLst>
          </p:cNvPr>
          <p:cNvSpPr>
            <a:spLocks noGrp="1"/>
          </p:cNvSpPr>
          <p:nvPr>
            <p:ph type="title"/>
          </p:nvPr>
        </p:nvSpPr>
        <p:spPr/>
        <p:txBody>
          <a:bodyPr/>
          <a:lstStyle/>
          <a:p>
            <a:r>
              <a:rPr lang="en-US" dirty="0"/>
              <a:t>Challenges</a:t>
            </a:r>
          </a:p>
        </p:txBody>
      </p:sp>
      <p:sp>
        <p:nvSpPr>
          <p:cNvPr id="3" name="Text Placeholder 2">
            <a:extLst>
              <a:ext uri="{FF2B5EF4-FFF2-40B4-BE49-F238E27FC236}">
                <a16:creationId xmlns:a16="http://schemas.microsoft.com/office/drawing/2014/main" id="{CDC7793C-146F-2B98-B9B4-3440ED67C64C}"/>
              </a:ext>
            </a:extLst>
          </p:cNvPr>
          <p:cNvSpPr>
            <a:spLocks noGrp="1"/>
          </p:cNvSpPr>
          <p:nvPr>
            <p:ph type="body" idx="1"/>
          </p:nvPr>
        </p:nvSpPr>
        <p:spPr/>
        <p:txBody>
          <a:bodyPr/>
          <a:lstStyle/>
          <a:p>
            <a:r>
              <a:rPr lang="en-US" dirty="0"/>
              <a:t>#8</a:t>
            </a:r>
          </a:p>
        </p:txBody>
      </p:sp>
    </p:spTree>
    <p:extLst>
      <p:ext uri="{BB962C8B-B14F-4D97-AF65-F5344CB8AC3E}">
        <p14:creationId xmlns:p14="http://schemas.microsoft.com/office/powerpoint/2010/main" val="2967221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002F-A364-4652-89A3-703709C56288}"/>
              </a:ext>
            </a:extLst>
          </p:cNvPr>
          <p:cNvSpPr>
            <a:spLocks noGrp="1"/>
          </p:cNvSpPr>
          <p:nvPr>
            <p:ph type="title"/>
          </p:nvPr>
        </p:nvSpPr>
        <p:spPr/>
        <p:txBody>
          <a:bodyPr/>
          <a:lstStyle/>
          <a:p>
            <a:r>
              <a:rPr lang="en-US" dirty="0">
                <a:latin typeface="Vazirmatn" pitchFamily="2" charset="-78"/>
                <a:cs typeface="Vazirmatn" pitchFamily="2" charset="-78"/>
              </a:rPr>
              <a:t>Challenges</a:t>
            </a:r>
          </a:p>
        </p:txBody>
      </p:sp>
      <p:sp>
        <p:nvSpPr>
          <p:cNvPr id="3" name="Content Placeholder 2">
            <a:extLst>
              <a:ext uri="{FF2B5EF4-FFF2-40B4-BE49-F238E27FC236}">
                <a16:creationId xmlns:a16="http://schemas.microsoft.com/office/drawing/2014/main" id="{87C5C70D-8A54-4D02-8735-E39048400FCB}"/>
              </a:ext>
            </a:extLst>
          </p:cNvPr>
          <p:cNvSpPr>
            <a:spLocks noGrp="1"/>
          </p:cNvSpPr>
          <p:nvPr>
            <p:ph idx="1"/>
          </p:nvPr>
        </p:nvSpPr>
        <p:spPr/>
        <p:txBody>
          <a:bodyPr>
            <a:normAutofit fontScale="70000" lnSpcReduction="20000"/>
          </a:bodyPr>
          <a:lstStyle/>
          <a:p>
            <a:r>
              <a:rPr lang="en-US" dirty="0">
                <a:latin typeface="Vazirmatn" pitchFamily="2" charset="-78"/>
                <a:cs typeface="Vazirmatn" pitchFamily="2" charset="-78"/>
              </a:rPr>
              <a:t>Understanding Gap</a:t>
            </a:r>
          </a:p>
          <a:p>
            <a:endParaRPr lang="en-US" dirty="0">
              <a:latin typeface="Vazirmatn" pitchFamily="2" charset="-78"/>
              <a:cs typeface="Vazirmatn" pitchFamily="2" charset="-78"/>
            </a:endParaRPr>
          </a:p>
          <a:p>
            <a:r>
              <a:rPr lang="en-US" dirty="0">
                <a:latin typeface="Vazirmatn" pitchFamily="2" charset="-78"/>
                <a:cs typeface="Vazirmatn" pitchFamily="2" charset="-78"/>
              </a:rPr>
              <a:t>Fragmented Data</a:t>
            </a:r>
          </a:p>
          <a:p>
            <a:endParaRPr lang="en-US" dirty="0">
              <a:latin typeface="Vazirmatn" pitchFamily="2" charset="-78"/>
              <a:cs typeface="Vazirmatn" pitchFamily="2" charset="-78"/>
            </a:endParaRPr>
          </a:p>
          <a:p>
            <a:r>
              <a:rPr lang="en-US" dirty="0">
                <a:latin typeface="Vazirmatn" pitchFamily="2" charset="-78"/>
                <a:cs typeface="Vazirmatn" pitchFamily="2" charset="-78"/>
              </a:rPr>
              <a:t>Appropriate Security</a:t>
            </a:r>
          </a:p>
          <a:p>
            <a:endParaRPr lang="en-US" dirty="0">
              <a:latin typeface="Vazirmatn" pitchFamily="2" charset="-78"/>
              <a:cs typeface="Vazirmatn" pitchFamily="2" charset="-78"/>
            </a:endParaRPr>
          </a:p>
          <a:p>
            <a:r>
              <a:rPr lang="en-US" dirty="0">
                <a:latin typeface="Vazirmatn" pitchFamily="2" charset="-78"/>
                <a:cs typeface="Vazirmatn" pitchFamily="2" charset="-78"/>
              </a:rPr>
              <a:t>Data Governance</a:t>
            </a:r>
          </a:p>
          <a:p>
            <a:endParaRPr lang="en-US" dirty="0">
              <a:latin typeface="Vazirmatn" pitchFamily="2" charset="-78"/>
              <a:cs typeface="Vazirmatn" pitchFamily="2" charset="-78"/>
            </a:endParaRPr>
          </a:p>
          <a:p>
            <a:r>
              <a:rPr lang="en-US" dirty="0">
                <a:latin typeface="Vazirmatn" pitchFamily="2" charset="-78"/>
                <a:cs typeface="Vazirmatn" pitchFamily="2" charset="-78"/>
              </a:rPr>
              <a:t>Bias</a:t>
            </a:r>
          </a:p>
          <a:p>
            <a:endParaRPr lang="en-US" dirty="0">
              <a:latin typeface="Vazirmatn" pitchFamily="2" charset="-78"/>
              <a:cs typeface="Vazirmatn" pitchFamily="2" charset="-78"/>
            </a:endParaRPr>
          </a:p>
          <a:p>
            <a:r>
              <a:rPr lang="en-US" dirty="0">
                <a:latin typeface="Vazirmatn" pitchFamily="2" charset="-78"/>
                <a:cs typeface="Vazirmatn" pitchFamily="2" charset="-78"/>
              </a:rPr>
              <a:t>Software and Technology</a:t>
            </a:r>
          </a:p>
        </p:txBody>
      </p:sp>
    </p:spTree>
    <p:extLst>
      <p:ext uri="{BB962C8B-B14F-4D97-AF65-F5344CB8AC3E}">
        <p14:creationId xmlns:p14="http://schemas.microsoft.com/office/powerpoint/2010/main" val="553372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CF81-3400-4289-BFCE-1DDBCC4D928A}"/>
              </a:ext>
            </a:extLst>
          </p:cNvPr>
          <p:cNvSpPr>
            <a:spLocks noGrp="1"/>
          </p:cNvSpPr>
          <p:nvPr>
            <p:ph type="title"/>
          </p:nvPr>
        </p:nvSpPr>
        <p:spPr/>
        <p:txBody>
          <a:bodyPr/>
          <a:lstStyle/>
          <a:p>
            <a:r>
              <a:rPr lang="en-US" dirty="0">
                <a:latin typeface="Vazirmatn" pitchFamily="2" charset="-78"/>
                <a:cs typeface="Vazirmatn" pitchFamily="2" charset="-78"/>
              </a:rPr>
              <a:t>WannaCry ransomware attack</a:t>
            </a:r>
          </a:p>
        </p:txBody>
      </p:sp>
      <p:sp>
        <p:nvSpPr>
          <p:cNvPr id="3" name="Content Placeholder 2">
            <a:extLst>
              <a:ext uri="{FF2B5EF4-FFF2-40B4-BE49-F238E27FC236}">
                <a16:creationId xmlns:a16="http://schemas.microsoft.com/office/drawing/2014/main" id="{9886A79D-B4E4-414B-9B14-623A263F573C}"/>
              </a:ext>
            </a:extLst>
          </p:cNvPr>
          <p:cNvSpPr>
            <a:spLocks noGrp="1"/>
          </p:cNvSpPr>
          <p:nvPr>
            <p:ph idx="1"/>
          </p:nvPr>
        </p:nvSpPr>
        <p:spPr/>
        <p:txBody>
          <a:bodyPr/>
          <a:lstStyle/>
          <a:p>
            <a:r>
              <a:rPr lang="en-US" dirty="0">
                <a:latin typeface="Vazirmatn" pitchFamily="2" charset="-78"/>
                <a:cs typeface="Vazirmatn" pitchFamily="2" charset="-78"/>
              </a:rPr>
              <a:t>2017</a:t>
            </a:r>
          </a:p>
          <a:p>
            <a:endParaRPr lang="en-US" dirty="0">
              <a:latin typeface="Vazirmatn" pitchFamily="2" charset="-78"/>
              <a:cs typeface="Vazirmatn" pitchFamily="2" charset="-78"/>
            </a:endParaRPr>
          </a:p>
          <a:p>
            <a:r>
              <a:rPr lang="en-US" dirty="0">
                <a:latin typeface="Vazirmatn" pitchFamily="2" charset="-78"/>
                <a:cs typeface="Vazirmatn" pitchFamily="2" charset="-78"/>
              </a:rPr>
              <a:t>National Health Service in United Kingdom</a:t>
            </a:r>
          </a:p>
          <a:p>
            <a:endParaRPr lang="en-US" dirty="0">
              <a:latin typeface="Vazirmatn" pitchFamily="2" charset="-78"/>
              <a:cs typeface="Vazirmatn" pitchFamily="2" charset="-78"/>
            </a:endParaRPr>
          </a:p>
          <a:p>
            <a:r>
              <a:rPr lang="en-US" dirty="0">
                <a:latin typeface="Vazirmatn" pitchFamily="2" charset="-78"/>
                <a:cs typeface="Vazirmatn" pitchFamily="2" charset="-78"/>
              </a:rPr>
              <a:t>Encrypting or scrambling the data</a:t>
            </a:r>
          </a:p>
          <a:p>
            <a:endParaRPr lang="en-US" dirty="0">
              <a:latin typeface="Vazirmatn" pitchFamily="2" charset="-78"/>
              <a:cs typeface="Vazirmatn" pitchFamily="2" charset="-78"/>
            </a:endParaRPr>
          </a:p>
          <a:p>
            <a:r>
              <a:rPr lang="en-US" dirty="0">
                <a:latin typeface="Vazirmatn" pitchFamily="2" charset="-78"/>
                <a:cs typeface="Vazirmatn" pitchFamily="2" charset="-78"/>
              </a:rPr>
              <a:t>150 Countries</a:t>
            </a:r>
          </a:p>
        </p:txBody>
      </p:sp>
    </p:spTree>
    <p:extLst>
      <p:ext uri="{BB962C8B-B14F-4D97-AF65-F5344CB8AC3E}">
        <p14:creationId xmlns:p14="http://schemas.microsoft.com/office/powerpoint/2010/main" val="264185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CBEA0-D88F-6F69-5B40-F2FB437BE39D}"/>
              </a:ext>
            </a:extLst>
          </p:cNvPr>
          <p:cNvSpPr>
            <a:spLocks noGrp="1"/>
          </p:cNvSpPr>
          <p:nvPr>
            <p:ph type="title"/>
          </p:nvPr>
        </p:nvSpPr>
        <p:spPr/>
        <p:txBody>
          <a:bodyPr/>
          <a:lstStyle/>
          <a:p>
            <a:r>
              <a:rPr lang="en-US" dirty="0"/>
              <a:t>What Is Artificial Intelligence?</a:t>
            </a:r>
          </a:p>
        </p:txBody>
      </p:sp>
      <p:sp>
        <p:nvSpPr>
          <p:cNvPr id="3" name="Text Placeholder 2">
            <a:extLst>
              <a:ext uri="{FF2B5EF4-FFF2-40B4-BE49-F238E27FC236}">
                <a16:creationId xmlns:a16="http://schemas.microsoft.com/office/drawing/2014/main" id="{DB5534E2-A1C8-2E16-DF75-C51FCFFB4A92}"/>
              </a:ext>
            </a:extLst>
          </p:cNvPr>
          <p:cNvSpPr>
            <a:spLocks noGrp="1"/>
          </p:cNvSpPr>
          <p:nvPr>
            <p:ph type="body" idx="1"/>
          </p:nvPr>
        </p:nvSpPr>
        <p:spPr/>
        <p:txBody>
          <a:bodyPr>
            <a:normAutofit fontScale="92500" lnSpcReduction="10000"/>
          </a:bodyPr>
          <a:lstStyle/>
          <a:p>
            <a:r>
              <a:rPr lang="en-US" dirty="0"/>
              <a:t>#2</a:t>
            </a:r>
          </a:p>
          <a:p>
            <a:r>
              <a:rPr lang="en-US" dirty="0"/>
              <a:t>“Knowledge on its own is nothing, but the application of useful knowledge? That's powerful.” -- Osho</a:t>
            </a:r>
          </a:p>
        </p:txBody>
      </p:sp>
    </p:spTree>
    <p:extLst>
      <p:ext uri="{BB962C8B-B14F-4D97-AF65-F5344CB8AC3E}">
        <p14:creationId xmlns:p14="http://schemas.microsoft.com/office/powerpoint/2010/main" val="3858519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06D8C-9328-4384-0C7D-34939D40564A}"/>
              </a:ext>
            </a:extLst>
          </p:cNvPr>
          <p:cNvSpPr>
            <a:spLocks noGrp="1"/>
          </p:cNvSpPr>
          <p:nvPr>
            <p:ph type="ctrTitle"/>
          </p:nvPr>
        </p:nvSpPr>
        <p:spPr>
          <a:xfrm>
            <a:off x="1524000" y="2235200"/>
            <a:ext cx="9144000" cy="2387600"/>
          </a:xfrm>
        </p:spPr>
        <p:txBody>
          <a:bodyPr/>
          <a:lstStyle/>
          <a:p>
            <a:r>
              <a:rPr lang="en-US" sz="4800" b="1" dirty="0">
                <a:solidFill>
                  <a:schemeClr val="tx2"/>
                </a:solidFill>
                <a:latin typeface="Times New Roman" panose="02020603050405020304" pitchFamily="18" charset="0"/>
                <a:cs typeface="Times New Roman" panose="02020603050405020304" pitchFamily="18" charset="0"/>
              </a:rPr>
              <a:t>Thank You</a:t>
            </a:r>
          </a:p>
        </p:txBody>
      </p:sp>
      <p:sp>
        <p:nvSpPr>
          <p:cNvPr id="3" name="Title 1">
            <a:extLst>
              <a:ext uri="{FF2B5EF4-FFF2-40B4-BE49-F238E27FC236}">
                <a16:creationId xmlns:a16="http://schemas.microsoft.com/office/drawing/2014/main" id="{E32CA28A-6720-80C6-EC15-8FBF23010596}"/>
              </a:ext>
            </a:extLst>
          </p:cNvPr>
          <p:cNvSpPr txBox="1">
            <a:spLocks/>
          </p:cNvSpPr>
          <p:nvPr/>
        </p:nvSpPr>
        <p:spPr>
          <a:xfrm>
            <a:off x="5319665" y="1427934"/>
            <a:ext cx="1552669" cy="391813"/>
          </a:xfrm>
          <a:prstGeom prst="rect">
            <a:avLst/>
          </a:prstGeom>
        </p:spPr>
        <p:txBody>
          <a:bodyPr vert="horz" lIns="91440" tIns="45720" rIns="91440" bIns="45720" rtlCol="0" anchor="ctr">
            <a:noAutofit/>
          </a:bodyPr>
          <a:lstStyle>
            <a:lvl1pPr algn="ctr" defTabSz="914400" rtl="0" eaLnBrk="1" latinLnBrk="0" hangingPunct="1">
              <a:lnSpc>
                <a:spcPct val="83000"/>
              </a:lnSpc>
              <a:spcBef>
                <a:spcPct val="0"/>
              </a:spcBef>
              <a:buNone/>
              <a:defRPr lang="en-US" sz="7200" b="0" kern="1200" cap="all" spc="-100" baseline="0" dirty="0">
                <a:solidFill>
                  <a:schemeClr val="tx1">
                    <a:lumMod val="85000"/>
                    <a:lumOff val="15000"/>
                  </a:schemeClr>
                </a:solidFill>
                <a:effectLst/>
                <a:latin typeface="+mj-lt"/>
                <a:ea typeface="+mn-ea"/>
                <a:cs typeface="+mn-cs"/>
              </a:defRPr>
            </a:lvl1pPr>
          </a:lstStyle>
          <a:p>
            <a:r>
              <a:rPr lang="en-US" sz="3200" b="1" dirty="0">
                <a:latin typeface="Times New Roman" panose="02020603050405020304" pitchFamily="18" charset="0"/>
                <a:cs typeface="Times New Roman" panose="02020603050405020304" pitchFamily="18" charset="0"/>
              </a:rPr>
              <a:t>AIHRC</a:t>
            </a:r>
          </a:p>
        </p:txBody>
      </p:sp>
    </p:spTree>
    <p:extLst>
      <p:ext uri="{BB962C8B-B14F-4D97-AF65-F5344CB8AC3E}">
        <p14:creationId xmlns:p14="http://schemas.microsoft.com/office/powerpoint/2010/main" val="986518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1B8B1-18E7-44E0-D2AD-0943B63026D3}"/>
              </a:ext>
            </a:extLst>
          </p:cNvPr>
          <p:cNvSpPr>
            <a:spLocks noGrp="1"/>
          </p:cNvSpPr>
          <p:nvPr>
            <p:ph type="title"/>
          </p:nvPr>
        </p:nvSpPr>
        <p:spPr/>
        <p:txBody>
          <a:bodyPr/>
          <a:lstStyle/>
          <a:p>
            <a:r>
              <a:rPr lang="en-US" dirty="0"/>
              <a:t>Approach of the book</a:t>
            </a:r>
          </a:p>
        </p:txBody>
      </p:sp>
      <p:sp>
        <p:nvSpPr>
          <p:cNvPr id="3" name="Content Placeholder 2">
            <a:extLst>
              <a:ext uri="{FF2B5EF4-FFF2-40B4-BE49-F238E27FC236}">
                <a16:creationId xmlns:a16="http://schemas.microsoft.com/office/drawing/2014/main" id="{C43ED996-26C3-0B0B-0A15-E9CE142F6855}"/>
              </a:ext>
            </a:extLst>
          </p:cNvPr>
          <p:cNvSpPr>
            <a:spLocks noGrp="1"/>
          </p:cNvSpPr>
          <p:nvPr>
            <p:ph idx="1"/>
          </p:nvPr>
        </p:nvSpPr>
        <p:spPr/>
        <p:txBody>
          <a:bodyPr/>
          <a:lstStyle/>
          <a:p>
            <a:r>
              <a:rPr lang="en-US" dirty="0"/>
              <a:t>Rather than focus on overwhelming statistics and algebra, theory </a:t>
            </a:r>
          </a:p>
          <a:p>
            <a:r>
              <a:rPr lang="en-US" dirty="0"/>
              <a:t> practical applications of AI and machine learning in healthcare are explored</a:t>
            </a:r>
          </a:p>
          <a:p>
            <a:r>
              <a:rPr lang="en-US" dirty="0"/>
              <a:t>—with methods and tips on how to evaluate the efficacy, suitability, and success of AI and machine learning applications.</a:t>
            </a:r>
          </a:p>
          <a:p>
            <a:endParaRPr lang="en-US" dirty="0"/>
          </a:p>
        </p:txBody>
      </p:sp>
    </p:spTree>
    <p:extLst>
      <p:ext uri="{BB962C8B-B14F-4D97-AF65-F5344CB8AC3E}">
        <p14:creationId xmlns:p14="http://schemas.microsoft.com/office/powerpoint/2010/main" val="4032508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7A3EC-D6A5-D45C-44E6-187F1D3266B1}"/>
              </a:ext>
            </a:extLst>
          </p:cNvPr>
          <p:cNvSpPr>
            <a:spLocks noGrp="1"/>
          </p:cNvSpPr>
          <p:nvPr>
            <p:ph type="title"/>
          </p:nvPr>
        </p:nvSpPr>
        <p:spPr/>
        <p:txBody>
          <a:bodyPr/>
          <a:lstStyle/>
          <a:p>
            <a:r>
              <a:rPr lang="en-US" dirty="0"/>
              <a:t>AI is nothing new</a:t>
            </a:r>
          </a:p>
        </p:txBody>
      </p:sp>
      <p:sp>
        <p:nvSpPr>
          <p:cNvPr id="3" name="Content Placeholder 2">
            <a:extLst>
              <a:ext uri="{FF2B5EF4-FFF2-40B4-BE49-F238E27FC236}">
                <a16:creationId xmlns:a16="http://schemas.microsoft.com/office/drawing/2014/main" id="{D2CAFA11-EF43-950C-7C02-6DC997E8131B}"/>
              </a:ext>
            </a:extLst>
          </p:cNvPr>
          <p:cNvSpPr>
            <a:spLocks noGrp="1"/>
          </p:cNvSpPr>
          <p:nvPr>
            <p:ph idx="1"/>
          </p:nvPr>
        </p:nvSpPr>
        <p:spPr/>
        <p:txBody>
          <a:bodyPr>
            <a:normAutofit/>
          </a:bodyPr>
          <a:lstStyle/>
          <a:p>
            <a:r>
              <a:rPr lang="en-US" dirty="0"/>
              <a:t>Virtual assistants can determine our music tastes with remarkable accuracy, </a:t>
            </a:r>
          </a:p>
          <a:p>
            <a:r>
              <a:rPr lang="en-US" dirty="0"/>
              <a:t>cars are now able to drive themselves, and </a:t>
            </a:r>
          </a:p>
          <a:p>
            <a:r>
              <a:rPr lang="en-US" dirty="0"/>
              <a:t>mobile apps can reverse diseases once considered to be chronic and progressive.</a:t>
            </a:r>
          </a:p>
          <a:p>
            <a:endParaRPr lang="en-US" dirty="0"/>
          </a:p>
          <a:p>
            <a:pPr marL="0" indent="0" algn="ctr">
              <a:buNone/>
            </a:pPr>
            <a:r>
              <a:rPr lang="en-US" b="1" dirty="0"/>
              <a:t>AI technologies have existed for decades. It is, in fact, going through a resurgence—and it is being driven by availability of data and cheaper computing.</a:t>
            </a:r>
          </a:p>
        </p:txBody>
      </p:sp>
    </p:spTree>
    <p:extLst>
      <p:ext uri="{BB962C8B-B14F-4D97-AF65-F5344CB8AC3E}">
        <p14:creationId xmlns:p14="http://schemas.microsoft.com/office/powerpoint/2010/main" val="44331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4972-274A-0DD1-79DC-2950C0050F80}"/>
              </a:ext>
            </a:extLst>
          </p:cNvPr>
          <p:cNvSpPr>
            <a:spLocks noGrp="1"/>
          </p:cNvSpPr>
          <p:nvPr>
            <p:ph type="title"/>
          </p:nvPr>
        </p:nvSpPr>
        <p:spPr/>
        <p:txBody>
          <a:bodyPr/>
          <a:lstStyle/>
          <a:p>
            <a:r>
              <a:rPr lang="en-US" dirty="0"/>
              <a:t>AI is a subset of computer science</a:t>
            </a:r>
          </a:p>
        </p:txBody>
      </p:sp>
      <p:pic>
        <p:nvPicPr>
          <p:cNvPr id="5" name="Content Placeholder 4">
            <a:extLst>
              <a:ext uri="{FF2B5EF4-FFF2-40B4-BE49-F238E27FC236}">
                <a16:creationId xmlns:a16="http://schemas.microsoft.com/office/drawing/2014/main" id="{73DD05D8-D99A-E249-9F3A-2A3B900DA826}"/>
              </a:ext>
            </a:extLst>
          </p:cNvPr>
          <p:cNvPicPr>
            <a:picLocks noGrp="1" noChangeAspect="1"/>
          </p:cNvPicPr>
          <p:nvPr>
            <p:ph idx="1"/>
          </p:nvPr>
        </p:nvPicPr>
        <p:blipFill>
          <a:blip r:embed="rId2"/>
          <a:stretch>
            <a:fillRect/>
          </a:stretch>
        </p:blipFill>
        <p:spPr>
          <a:xfrm>
            <a:off x="2435087" y="2286000"/>
            <a:ext cx="7474226" cy="3581400"/>
          </a:xfrm>
        </p:spPr>
      </p:pic>
    </p:spTree>
    <p:extLst>
      <p:ext uri="{BB962C8B-B14F-4D97-AF65-F5344CB8AC3E}">
        <p14:creationId xmlns:p14="http://schemas.microsoft.com/office/powerpoint/2010/main" val="287638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95678-8AF3-68BC-6860-534E76693683}"/>
              </a:ext>
            </a:extLst>
          </p:cNvPr>
          <p:cNvSpPr>
            <a:spLocks noGrp="1"/>
          </p:cNvSpPr>
          <p:nvPr>
            <p:ph type="title"/>
          </p:nvPr>
        </p:nvSpPr>
        <p:spPr/>
        <p:txBody>
          <a:bodyPr/>
          <a:lstStyle/>
          <a:p>
            <a:r>
              <a:rPr lang="en-US" dirty="0"/>
              <a:t>A bit of history</a:t>
            </a:r>
          </a:p>
        </p:txBody>
      </p:sp>
      <p:sp>
        <p:nvSpPr>
          <p:cNvPr id="3" name="Content Placeholder 2">
            <a:extLst>
              <a:ext uri="{FF2B5EF4-FFF2-40B4-BE49-F238E27FC236}">
                <a16:creationId xmlns:a16="http://schemas.microsoft.com/office/drawing/2014/main" id="{19F0C3A3-A6EC-B482-C5DC-43FB4C14FFFA}"/>
              </a:ext>
            </a:extLst>
          </p:cNvPr>
          <p:cNvSpPr>
            <a:spLocks noGrp="1"/>
          </p:cNvSpPr>
          <p:nvPr>
            <p:ph idx="1"/>
          </p:nvPr>
        </p:nvSpPr>
        <p:spPr/>
        <p:txBody>
          <a:bodyPr>
            <a:normAutofit/>
          </a:bodyPr>
          <a:lstStyle/>
          <a:p>
            <a:r>
              <a:rPr lang="en-US" dirty="0"/>
              <a:t>Start of AI research -&gt; 1930s</a:t>
            </a:r>
          </a:p>
          <a:p>
            <a:r>
              <a:rPr lang="en-US" dirty="0"/>
              <a:t> 1950 -&gt; Alan Turing published Computing Machinery and Intelligence </a:t>
            </a:r>
          </a:p>
          <a:p>
            <a:pPr lvl="1"/>
            <a:r>
              <a:rPr lang="en-US" dirty="0"/>
              <a:t>can machines think? </a:t>
            </a:r>
          </a:p>
          <a:p>
            <a:pPr lvl="1"/>
            <a:r>
              <a:rPr lang="en-US" dirty="0"/>
              <a:t>The Turing Test proposed a test of a machine's ability to demonstrate “artificial” intelligence, evaluating whether the behavior of a machine is indistinguishable from that of a human. </a:t>
            </a:r>
          </a:p>
          <a:p>
            <a:r>
              <a:rPr lang="en-US" dirty="0"/>
              <a:t>“AI” was first coined in 1956 by Dartmouth College Professor John McCarthy.</a:t>
            </a:r>
          </a:p>
          <a:p>
            <a:pPr lvl="1"/>
            <a:r>
              <a:rPr lang="en-US" dirty="0"/>
              <a:t>“every aspect of learning or any other feature of intelligence can in principle be so precisely described that a machine can be made to simulate it” </a:t>
            </a:r>
          </a:p>
        </p:txBody>
      </p:sp>
    </p:spTree>
    <p:extLst>
      <p:ext uri="{BB962C8B-B14F-4D97-AF65-F5344CB8AC3E}">
        <p14:creationId xmlns:p14="http://schemas.microsoft.com/office/powerpoint/2010/main" val="1758650600"/>
      </p:ext>
    </p:extLst>
  </p:cSld>
  <p:clrMapOvr>
    <a:masterClrMapping/>
  </p:clrMapOvr>
</p:sld>
</file>

<file path=ppt/theme/theme1.xml><?xml version="1.0" encoding="utf-8"?>
<a:theme xmlns:a="http://schemas.openxmlformats.org/drawingml/2006/main" name="Cro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143</TotalTime>
  <Words>1975</Words>
  <Application>Microsoft Office PowerPoint</Application>
  <PresentationFormat>Widescreen</PresentationFormat>
  <Paragraphs>231</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Calibri</vt:lpstr>
      <vt:lpstr>Franklin Gothic Book</vt:lpstr>
      <vt:lpstr>LmdlbqMtyhpjPfbnrkUtopiaStd</vt:lpstr>
      <vt:lpstr>Times New Roman</vt:lpstr>
      <vt:lpstr>Vazirmatn</vt:lpstr>
      <vt:lpstr>Crop</vt:lpstr>
      <vt:lpstr>Machine Learning and AI for Healthcare</vt:lpstr>
      <vt:lpstr>What is this book about?</vt:lpstr>
      <vt:lpstr>can AI and machine learning be applied in an everyday healthcare setting? </vt:lpstr>
      <vt:lpstr>By the end of the book…</vt:lpstr>
      <vt:lpstr>What Is Artificial Intelligence?</vt:lpstr>
      <vt:lpstr>Approach of the book</vt:lpstr>
      <vt:lpstr>AI is nothing new</vt:lpstr>
      <vt:lpstr>AI is a subset of computer science</vt:lpstr>
      <vt:lpstr>A bit of history</vt:lpstr>
      <vt:lpstr>The truth of AI</vt:lpstr>
      <vt:lpstr>Why has AI become more popular and practical now?</vt:lpstr>
      <vt:lpstr>With data comes a plethora of learning opportunities </vt:lpstr>
      <vt:lpstr>The Gartner “Hype Cycle for Emerging Technologies”</vt:lpstr>
      <vt:lpstr>ML in health is fresh, exciting, and innovative</vt:lpstr>
      <vt:lpstr>Again, Data opportunity</vt:lpstr>
      <vt:lpstr>Pros of AI in healthcare</vt:lpstr>
      <vt:lpstr>Examining Artificial Intelligence</vt:lpstr>
      <vt:lpstr>Definition</vt:lpstr>
      <vt:lpstr>Is this AI?</vt:lpstr>
      <vt:lpstr>Is this AI?</vt:lpstr>
      <vt:lpstr>Limitations of the past</vt:lpstr>
      <vt:lpstr>Categories of AI</vt:lpstr>
      <vt:lpstr>There are four distinctive categories of AI</vt:lpstr>
      <vt:lpstr>1) Reactive Machines</vt:lpstr>
      <vt:lpstr>2) Limited Memory</vt:lpstr>
      <vt:lpstr>3) Theory of Mind</vt:lpstr>
      <vt:lpstr>4) Self-Aware AI</vt:lpstr>
      <vt:lpstr>AI is only as good as the data</vt:lpstr>
      <vt:lpstr>Machine learning </vt:lpstr>
      <vt:lpstr>What Is Machine Learning?</vt:lpstr>
      <vt:lpstr>Machine learning</vt:lpstr>
      <vt:lpstr>Machine learning</vt:lpstr>
      <vt:lpstr>Knowledge in systems</vt:lpstr>
      <vt:lpstr>Machine learning is covered in greater depth in Chapter 3.</vt:lpstr>
      <vt:lpstr>What Is Data Science?</vt:lpstr>
      <vt:lpstr>What Is Data Science?</vt:lpstr>
      <vt:lpstr>Why data science is important?</vt:lpstr>
      <vt:lpstr>Data scientist vs. Statistician</vt:lpstr>
      <vt:lpstr> </vt:lpstr>
      <vt:lpstr>Big Data</vt:lpstr>
      <vt:lpstr>Learning from Real-Time, Big Data</vt:lpstr>
      <vt:lpstr>AI Winters</vt:lpstr>
      <vt:lpstr>PowerPoint Presentation</vt:lpstr>
      <vt:lpstr>AI in Healthcare</vt:lpstr>
      <vt:lpstr>Diabetes Digital Media</vt:lpstr>
      <vt:lpstr>PowerPoint Presentation</vt:lpstr>
      <vt:lpstr>Challenges</vt:lpstr>
      <vt:lpstr>Challenges</vt:lpstr>
      <vt:lpstr>WannaCry ransomware attack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hesam mosavari</dc:creator>
  <cp:lastModifiedBy>Ali.HN</cp:lastModifiedBy>
  <cp:revision>6</cp:revision>
  <dcterms:created xsi:type="dcterms:W3CDTF">2024-10-13T17:55:21Z</dcterms:created>
  <dcterms:modified xsi:type="dcterms:W3CDTF">2024-10-14T05:03:24Z</dcterms:modified>
</cp:coreProperties>
</file>